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334" r:id="rId2"/>
    <p:sldId id="335" r:id="rId3"/>
    <p:sldId id="336" r:id="rId4"/>
    <p:sldId id="337" r:id="rId5"/>
    <p:sldId id="338" r:id="rId6"/>
    <p:sldId id="339" r:id="rId7"/>
    <p:sldId id="421" r:id="rId8"/>
    <p:sldId id="420" r:id="rId9"/>
    <p:sldId id="342" r:id="rId10"/>
    <p:sldId id="343" r:id="rId11"/>
    <p:sldId id="419" r:id="rId12"/>
    <p:sldId id="345" r:id="rId13"/>
    <p:sldId id="346" r:id="rId14"/>
    <p:sldId id="347" r:id="rId15"/>
    <p:sldId id="348" r:id="rId16"/>
    <p:sldId id="349" r:id="rId17"/>
    <p:sldId id="350" r:id="rId18"/>
    <p:sldId id="411" r:id="rId1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8000"/>
    <a:srgbClr val="FD690C"/>
    <a:srgbClr val="FD6108"/>
    <a:srgbClr val="EA6A09"/>
    <a:srgbClr val="F7A654"/>
    <a:srgbClr val="50AB06"/>
    <a:srgbClr val="AA28BA"/>
    <a:srgbClr val="713CD1"/>
    <a:srgbClr val="535353"/>
    <a:srgbClr val="C2C2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99" autoAdjust="0"/>
    <p:restoredTop sz="96341" autoAdjust="0"/>
  </p:normalViewPr>
  <p:slideViewPr>
    <p:cSldViewPr snapToGrid="0" snapToObjects="1">
      <p:cViewPr>
        <p:scale>
          <a:sx n="75" d="100"/>
          <a:sy n="75" d="100"/>
        </p:scale>
        <p:origin x="-2304" y="264"/>
      </p:cViewPr>
      <p:guideLst>
        <p:guide orient="horz" pos="3168"/>
        <p:guide pos="2448"/>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CCAD9-BB83-0444-8C69-F32F4446E89C}" type="datetimeFigureOut">
              <a:rPr lang="en-US" smtClean="0"/>
              <a:pPr/>
              <a:t>9/13/2014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19EE94-8227-7646-92D8-0B67D6AF6714}" type="slidenum">
              <a:rPr lang="en-US" smtClean="0"/>
              <a:pPr/>
              <a:t>‹#›</a:t>
            </a:fld>
            <a:endParaRPr lang="en-US"/>
          </a:p>
        </p:txBody>
      </p:sp>
    </p:spTree>
    <p:extLst>
      <p:ext uri="{BB962C8B-B14F-4D97-AF65-F5344CB8AC3E}">
        <p14:creationId xmlns:p14="http://schemas.microsoft.com/office/powerpoint/2010/main" xmlns="" val="290928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45E53-28CB-FB4F-A14C-CBBB4CC2EA41}" type="datetimeFigureOut">
              <a:rPr lang="en-US" smtClean="0"/>
              <a:pPr/>
              <a:t>9/13/2014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0AB20-9E67-8042-83F7-F0B95B9FBA2C}" type="slidenum">
              <a:rPr lang="en-US" smtClean="0"/>
              <a:pPr/>
              <a:t>‹#›</a:t>
            </a:fld>
            <a:endParaRPr lang="en-US"/>
          </a:p>
        </p:txBody>
      </p:sp>
    </p:spTree>
    <p:extLst>
      <p:ext uri="{BB962C8B-B14F-4D97-AF65-F5344CB8AC3E}">
        <p14:creationId xmlns:p14="http://schemas.microsoft.com/office/powerpoint/2010/main" xmlns="" val="3507351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a:t>
            </a:fld>
            <a:endParaRPr lang="en-US"/>
          </a:p>
        </p:txBody>
      </p:sp>
    </p:spTree>
    <p:extLst>
      <p:ext uri="{BB962C8B-B14F-4D97-AF65-F5344CB8AC3E}">
        <p14:creationId xmlns:p14="http://schemas.microsoft.com/office/powerpoint/2010/main" xmlns="" val="382496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11</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12</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13</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15</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16</a:t>
            </a:fld>
            <a:endParaRPr lang="en-US"/>
          </a:p>
        </p:txBody>
      </p:sp>
    </p:spTree>
    <p:extLst>
      <p:ext uri="{BB962C8B-B14F-4D97-AF65-F5344CB8AC3E}">
        <p14:creationId xmlns:p14="http://schemas.microsoft.com/office/powerpoint/2010/main" xmlns="" val="2776330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17</a:t>
            </a:fld>
            <a:endParaRPr lang="en-US"/>
          </a:p>
        </p:txBody>
      </p:sp>
    </p:spTree>
    <p:extLst>
      <p:ext uri="{BB962C8B-B14F-4D97-AF65-F5344CB8AC3E}">
        <p14:creationId xmlns:p14="http://schemas.microsoft.com/office/powerpoint/2010/main" xmlns="" val="184722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2</a:t>
            </a:fld>
            <a:endParaRPr lang="en-US"/>
          </a:p>
        </p:txBody>
      </p:sp>
    </p:spTree>
    <p:extLst>
      <p:ext uri="{BB962C8B-B14F-4D97-AF65-F5344CB8AC3E}">
        <p14:creationId xmlns:p14="http://schemas.microsoft.com/office/powerpoint/2010/main" xmlns="" val="11133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4</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5</a:t>
            </a:fld>
            <a:endParaRPr lang="en-US"/>
          </a:p>
        </p:txBody>
      </p:sp>
    </p:spTree>
    <p:extLst>
      <p:ext uri="{BB962C8B-B14F-4D97-AF65-F5344CB8AC3E}">
        <p14:creationId xmlns:p14="http://schemas.microsoft.com/office/powerpoint/2010/main" xmlns="" val="30963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BE0AB20-9E67-8042-83F7-F0B95B9FBA2C}" type="slidenum">
              <a:rPr lang="en-US" smtClean="0"/>
              <a:pPr/>
              <a:t>6</a:t>
            </a:fld>
            <a:endParaRPr lang="en-US"/>
          </a:p>
        </p:txBody>
      </p:sp>
    </p:spTree>
    <p:extLst>
      <p:ext uri="{BB962C8B-B14F-4D97-AF65-F5344CB8AC3E}">
        <p14:creationId xmlns:p14="http://schemas.microsoft.com/office/powerpoint/2010/main" xmlns="" val="202887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7</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8</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9</a:t>
            </a:fld>
            <a:endParaRPr lang="en-US"/>
          </a:p>
        </p:txBody>
      </p:sp>
    </p:spTree>
    <p:extLst>
      <p:ext uri="{BB962C8B-B14F-4D97-AF65-F5344CB8AC3E}">
        <p14:creationId xmlns:p14="http://schemas.microsoft.com/office/powerpoint/2010/main" xmlns="" val="73017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3438" y="685800"/>
            <a:ext cx="26511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E0AB20-9E67-8042-83F7-F0B95B9FBA2C}" type="slidenum">
              <a:rPr lang="en-US" smtClean="0"/>
              <a:pPr/>
              <a:t>10</a:t>
            </a:fld>
            <a:endParaRPr lang="en-US"/>
          </a:p>
        </p:txBody>
      </p:sp>
    </p:spTree>
    <p:extLst>
      <p:ext uri="{BB962C8B-B14F-4D97-AF65-F5344CB8AC3E}">
        <p14:creationId xmlns:p14="http://schemas.microsoft.com/office/powerpoint/2010/main" xmlns="" val="309636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A40B6E2-7838-AC42-BA21-126CD01F7BEE}"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28751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1DDAAA31-91F0-9B44-9BE2-B5CF6DDFE25F}"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611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40E18998-D65D-D045-B12E-E0E20EFD07DC}"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9845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9A3B2CC5-B3BD-5F47-A39D-3DD485F56013}"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2107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70346" y="9322647"/>
            <a:ext cx="1813560" cy="535517"/>
          </a:xfrm>
          <a:prstGeom prst="rect">
            <a:avLst/>
          </a:prstGeom>
        </p:spPr>
        <p:txBody>
          <a:bodyPr/>
          <a:lstStyle/>
          <a:p>
            <a:fld id="{86C1C89E-2D10-5F4B-8F49-A2D872A924FD}" type="datetime1">
              <a:rPr lang="en-US" smtClean="0"/>
              <a:pPr/>
              <a:t>9/13/2014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73311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5AC37FBE-A4B5-0243-ADEE-299CF7996309}"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042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370346" y="9322647"/>
            <a:ext cx="1813560" cy="535517"/>
          </a:xfrm>
          <a:prstGeom prst="rect">
            <a:avLst/>
          </a:prstGeom>
        </p:spPr>
        <p:txBody>
          <a:bodyPr/>
          <a:lstStyle/>
          <a:p>
            <a:fld id="{0682DC10-6879-4E45-9EED-B27E68669CC2}" type="datetime1">
              <a:rPr lang="en-US" smtClean="0"/>
              <a:pPr/>
              <a:t>9/13/2014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411709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70346" y="9322647"/>
            <a:ext cx="1813560" cy="535517"/>
          </a:xfrm>
          <a:prstGeom prst="rect">
            <a:avLst/>
          </a:prstGeom>
        </p:spPr>
        <p:txBody>
          <a:bodyPr/>
          <a:lstStyle/>
          <a:p>
            <a:fld id="{C9EB08F2-3B78-C148-A78D-D833C2651234}" type="datetime1">
              <a:rPr lang="en-US" smtClean="0"/>
              <a:pPr/>
              <a:t>9/13/2014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5451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346" y="9322647"/>
            <a:ext cx="1813560" cy="535517"/>
          </a:xfrm>
          <a:prstGeom prst="rect">
            <a:avLst/>
          </a:prstGeom>
        </p:spPr>
        <p:txBody>
          <a:bodyPr/>
          <a:lstStyle/>
          <a:p>
            <a:fld id="{194FCA9B-C694-1043-B1EC-5969949C7C4B}" type="datetime1">
              <a:rPr lang="en-US" smtClean="0"/>
              <a:pPr/>
              <a:t>9/13/2014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33464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11900D4F-30E5-444F-BBEB-5EB2222B5556}"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6669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70346" y="9322647"/>
            <a:ext cx="1813560" cy="535517"/>
          </a:xfrm>
          <a:prstGeom prst="rect">
            <a:avLst/>
          </a:prstGeom>
        </p:spPr>
        <p:txBody>
          <a:bodyPr/>
          <a:lstStyle/>
          <a:p>
            <a:fld id="{B1FF9982-5B9B-6A41-A6D9-1A48DF1FC8B5}" type="datetime1">
              <a:rPr lang="en-US" smtClean="0"/>
              <a:pPr/>
              <a:t>9/13/2014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77D604-7237-AC46-B361-5A1F89385890}" type="slidenum">
              <a:rPr lang="en-US" smtClean="0"/>
              <a:pPr/>
              <a:t>‹#›</a:t>
            </a:fld>
            <a:endParaRPr lang="en-US"/>
          </a:p>
        </p:txBody>
      </p:sp>
    </p:spTree>
    <p:extLst>
      <p:ext uri="{BB962C8B-B14F-4D97-AF65-F5344CB8AC3E}">
        <p14:creationId xmlns:p14="http://schemas.microsoft.com/office/powerpoint/2010/main" xmlns="" val="122263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398" y="9519711"/>
            <a:ext cx="1813560" cy="535517"/>
          </a:xfrm>
          <a:prstGeom prst="rect">
            <a:avLst/>
          </a:prstGeom>
        </p:spPr>
        <p:txBody>
          <a:bodyPr vert="horz" lIns="91440" tIns="45720" rIns="91440" bIns="45720" rtlCol="0" anchor="ctr"/>
          <a:lstStyle>
            <a:lvl1pPr algn="l">
              <a:defRPr sz="1200" b="0" i="0">
                <a:solidFill>
                  <a:schemeClr val="tx1">
                    <a:tint val="75000"/>
                  </a:schemeClr>
                </a:solidFill>
                <a:latin typeface="Futura Condensed"/>
                <a:cs typeface="Futura Condensed"/>
              </a:defRPr>
            </a:lvl1pPr>
          </a:lstStyle>
          <a:p>
            <a:fld id="{6A77D604-7237-AC46-B361-5A1F89385890}" type="slidenum">
              <a:rPr lang="en-US" smtClean="0"/>
              <a:pPr/>
              <a:t>‹#›</a:t>
            </a:fld>
            <a:endParaRPr lang="en-US" dirty="0"/>
          </a:p>
        </p:txBody>
      </p:sp>
    </p:spTree>
    <p:extLst>
      <p:ext uri="{BB962C8B-B14F-4D97-AF65-F5344CB8AC3E}">
        <p14:creationId xmlns:p14="http://schemas.microsoft.com/office/powerpoint/2010/main" xmlns="" val="38546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75.wdp"/><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png"/><Relationship Id="rId4" Type="http://schemas.microsoft.com/office/2007/relationships/hdphoto" Target="../media/hdphoto74.wdp"/><Relationship Id="rId9" Type="http://schemas.microsoft.com/office/2007/relationships/hdphoto" Target="../media/hdphoto76.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49.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54.wdp"/><Relationship Id="rId18" Type="http://schemas.microsoft.com/office/2007/relationships/hdphoto" Target="../media/hdphoto57.wdp"/><Relationship Id="rId3" Type="http://schemas.openxmlformats.org/officeDocument/2006/relationships/image" Target="../media/image3.png"/><Relationship Id="rId21" Type="http://schemas.microsoft.com/office/2007/relationships/hdphoto" Target="../media/hdphoto59.wdp"/><Relationship Id="rId7" Type="http://schemas.microsoft.com/office/2007/relationships/hdphoto" Target="../media/hdphoto51.wdp"/><Relationship Id="rId12" Type="http://schemas.openxmlformats.org/officeDocument/2006/relationships/image" Target="../media/image12.png"/><Relationship Id="rId17" Type="http://schemas.microsoft.com/office/2007/relationships/hdphoto" Target="../media/hdphoto56.wdp"/><Relationship Id="rId25" Type="http://schemas.microsoft.com/office/2007/relationships/hdphoto" Target="../media/hdphoto61.wdp"/><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hdphoto" Target="../media/hdphoto53.wdp"/><Relationship Id="rId24" Type="http://schemas.openxmlformats.org/officeDocument/2006/relationships/image" Target="../media/image17.png"/><Relationship Id="rId5" Type="http://schemas.microsoft.com/office/2007/relationships/hdphoto" Target="../media/hdphoto50.wdp"/><Relationship Id="rId15" Type="http://schemas.microsoft.com/office/2007/relationships/hdphoto" Target="../media/hdphoto55.wdp"/><Relationship Id="rId23" Type="http://schemas.microsoft.com/office/2007/relationships/hdphoto" Target="../media/hdphoto60.wdp"/><Relationship Id="rId10" Type="http://schemas.openxmlformats.org/officeDocument/2006/relationships/image" Target="../media/image11.png"/><Relationship Id="rId19" Type="http://schemas.microsoft.com/office/2007/relationships/hdphoto" Target="../media/hdphoto58.wdp"/><Relationship Id="rId4" Type="http://schemas.openxmlformats.org/officeDocument/2006/relationships/image" Target="../media/image8.png"/><Relationship Id="rId9" Type="http://schemas.microsoft.com/office/2007/relationships/hdphoto" Target="../media/hdphoto52.wdp"/><Relationship Id="rId14" Type="http://schemas.openxmlformats.org/officeDocument/2006/relationships/image" Target="../media/image13.png"/><Relationship Id="rId22"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2.wdp"/><Relationship Id="rId18" Type="http://schemas.openxmlformats.org/officeDocument/2006/relationships/image" Target="../media/image14.png"/><Relationship Id="rId3" Type="http://schemas.openxmlformats.org/officeDocument/2006/relationships/image" Target="../media/image18.png"/><Relationship Id="rId21" Type="http://schemas.microsoft.com/office/2007/relationships/hdphoto" Target="../media/hdphoto58.wdp"/><Relationship Id="rId7" Type="http://schemas.openxmlformats.org/officeDocument/2006/relationships/image" Target="../media/image20.png"/><Relationship Id="rId12" Type="http://schemas.openxmlformats.org/officeDocument/2006/relationships/image" Target="../media/image10.png"/><Relationship Id="rId17" Type="http://schemas.microsoft.com/office/2007/relationships/hdphoto" Target="../media/hdphoto54.wdp"/><Relationship Id="rId2" Type="http://schemas.openxmlformats.org/officeDocument/2006/relationships/notesSlide" Target="../notesSlides/notesSlide7.xml"/><Relationship Id="rId16" Type="http://schemas.openxmlformats.org/officeDocument/2006/relationships/image" Target="../media/image12.png"/><Relationship Id="rId20" Type="http://schemas.microsoft.com/office/2007/relationships/hdphoto" Target="../media/hdphoto57.wdp"/><Relationship Id="rId1" Type="http://schemas.openxmlformats.org/officeDocument/2006/relationships/slideLayout" Target="../slideLayouts/slideLayout1.xml"/><Relationship Id="rId6" Type="http://schemas.microsoft.com/office/2007/relationships/hdphoto" Target="../media/hdphoto63.wdp"/><Relationship Id="rId11" Type="http://schemas.microsoft.com/office/2007/relationships/hdphoto" Target="../media/hdphoto65.wdp"/><Relationship Id="rId5" Type="http://schemas.openxmlformats.org/officeDocument/2006/relationships/image" Target="../media/image19.png"/><Relationship Id="rId15" Type="http://schemas.microsoft.com/office/2007/relationships/hdphoto" Target="../media/hdphoto66.wdp"/><Relationship Id="rId10" Type="http://schemas.openxmlformats.org/officeDocument/2006/relationships/image" Target="../media/image9.png"/><Relationship Id="rId19" Type="http://schemas.microsoft.com/office/2007/relationships/hdphoto" Target="../media/hdphoto56.wdp"/><Relationship Id="rId4" Type="http://schemas.microsoft.com/office/2007/relationships/hdphoto" Target="../media/hdphoto62.wdp"/><Relationship Id="rId9" Type="http://schemas.microsoft.com/office/2007/relationships/hdphoto" Target="../media/hdphoto64.wdp"/><Relationship Id="rId14" Type="http://schemas.openxmlformats.org/officeDocument/2006/relationships/image" Target="../media/image11.png"/><Relationship Id="rId22"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microsoft.com/office/2007/relationships/hdphoto" Target="../media/hdphoto67.wdp"/><Relationship Id="rId13" Type="http://schemas.openxmlformats.org/officeDocument/2006/relationships/image" Target="../media/image14.png"/><Relationship Id="rId18" Type="http://schemas.microsoft.com/office/2007/relationships/hdphoto" Target="../media/hdphoto69.wdp"/><Relationship Id="rId26" Type="http://schemas.microsoft.com/office/2007/relationships/hdphoto" Target="../media/hdphoto73.wdp"/><Relationship Id="rId3" Type="http://schemas.openxmlformats.org/officeDocument/2006/relationships/image" Target="../media/image22.png"/><Relationship Id="rId21" Type="http://schemas.openxmlformats.org/officeDocument/2006/relationships/image" Target="../media/image26.png"/><Relationship Id="rId7" Type="http://schemas.openxmlformats.org/officeDocument/2006/relationships/image" Target="../media/image9.png"/><Relationship Id="rId12" Type="http://schemas.microsoft.com/office/2007/relationships/hdphoto" Target="../media/hdphoto68.wdp"/><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8.xml"/><Relationship Id="rId16" Type="http://schemas.microsoft.com/office/2007/relationships/hdphoto" Target="../media/hdphoto58.wdp"/><Relationship Id="rId20" Type="http://schemas.microsoft.com/office/2007/relationships/hdphoto" Target="../media/hdphoto70.wdp"/><Relationship Id="rId1" Type="http://schemas.openxmlformats.org/officeDocument/2006/relationships/slideLayout" Target="../slideLayouts/slideLayout1.xml"/><Relationship Id="rId6" Type="http://schemas.microsoft.com/office/2007/relationships/hdphoto" Target="../media/hdphoto64.wdp"/><Relationship Id="rId11" Type="http://schemas.openxmlformats.org/officeDocument/2006/relationships/image" Target="../media/image11.png"/><Relationship Id="rId24" Type="http://schemas.microsoft.com/office/2007/relationships/hdphoto" Target="../media/hdphoto72.wdp"/><Relationship Id="rId5" Type="http://schemas.openxmlformats.org/officeDocument/2006/relationships/image" Target="../media/image8.png"/><Relationship Id="rId15" Type="http://schemas.microsoft.com/office/2007/relationships/hdphoto" Target="../media/hdphoto57.wdp"/><Relationship Id="rId23" Type="http://schemas.openxmlformats.org/officeDocument/2006/relationships/image" Target="../media/image27.png"/><Relationship Id="rId10" Type="http://schemas.microsoft.com/office/2007/relationships/hdphoto" Target="../media/hdphoto52.wdp"/><Relationship Id="rId19"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10.png"/><Relationship Id="rId14" Type="http://schemas.microsoft.com/office/2007/relationships/hdphoto" Target="../media/hdphoto56.wdp"/><Relationship Id="rId22" Type="http://schemas.microsoft.com/office/2007/relationships/hdphoto" Target="../media/hdphoto7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4.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7772400" cy="10058400"/>
          </a:xfrm>
          <a:prstGeom prst="rect">
            <a:avLst/>
          </a:prstGeom>
        </p:spPr>
      </p:pic>
      <p:sp>
        <p:nvSpPr>
          <p:cNvPr id="39" name="TextBox 38"/>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4</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GAMES</a:t>
            </a:r>
            <a:endParaRPr lang="en-US" sz="5300" dirty="0">
              <a:latin typeface="Futura-Condensed-Normal" pitchFamily="2" charset="0"/>
              <a:cs typeface="Futura Condensed"/>
            </a:endParaRPr>
          </a:p>
        </p:txBody>
      </p:sp>
      <p:sp>
        <p:nvSpPr>
          <p:cNvPr id="40" name="TextBox 39"/>
          <p:cNvSpPr txBox="1"/>
          <p:nvPr/>
        </p:nvSpPr>
        <p:spPr>
          <a:xfrm>
            <a:off x="4732867" y="8192253"/>
            <a:ext cx="2514173" cy="1200329"/>
          </a:xfrm>
          <a:prstGeom prst="rect">
            <a:avLst/>
          </a:prstGeom>
          <a:noFill/>
          <a:ln>
            <a:noFill/>
            <a:prstDash val="dash"/>
          </a:ln>
        </p:spPr>
        <p:txBody>
          <a:bodyPr wrap="square" rtlCol="0">
            <a:spAutoFit/>
          </a:bodyPr>
          <a:lstStyle/>
          <a:p>
            <a:r>
              <a:rPr lang="en-US" sz="1200" dirty="0" smtClean="0">
                <a:latin typeface="Futura-Condensed-Normal" pitchFamily="2" charset="0"/>
                <a:cs typeface="Futura Condensed"/>
              </a:rPr>
              <a:t>DREAM GAME LIST			</a:t>
            </a:r>
            <a:r>
              <a:rPr lang="en-US" sz="1200" dirty="0">
                <a:latin typeface="Futura-Condensed-Normal" pitchFamily="2" charset="0"/>
                <a:cs typeface="Futura Condensed"/>
              </a:rPr>
              <a:t> </a:t>
            </a:r>
            <a:r>
              <a:rPr lang="en-US" sz="1200" dirty="0" smtClean="0">
                <a:latin typeface="Futura-Condensed-Normal" pitchFamily="2" charset="0"/>
                <a:cs typeface="Futura Condensed"/>
              </a:rPr>
              <a:t>    74</a:t>
            </a:r>
          </a:p>
          <a:p>
            <a:r>
              <a:rPr lang="en-US" sz="1200" dirty="0" smtClean="0">
                <a:latin typeface="Futura-Condensed-Normal" pitchFamily="2" charset="0"/>
                <a:cs typeface="Futura Condensed"/>
              </a:rPr>
              <a:t>STARTER GAMES			</a:t>
            </a:r>
            <a:r>
              <a:rPr lang="en-US" sz="1200" dirty="0">
                <a:latin typeface="Futura-Condensed-Normal" pitchFamily="2" charset="0"/>
                <a:cs typeface="Futura Condensed"/>
              </a:rPr>
              <a:t> </a:t>
            </a:r>
            <a:r>
              <a:rPr lang="en-US" sz="1200" dirty="0" smtClean="0">
                <a:latin typeface="Futura-Condensed-Normal" pitchFamily="2" charset="0"/>
                <a:cs typeface="Futura Condensed"/>
              </a:rPr>
              <a:t>    76</a:t>
            </a:r>
          </a:p>
          <a:p>
            <a:r>
              <a:rPr lang="en-US" sz="1200" dirty="0" smtClean="0">
                <a:latin typeface="Futura-Condensed-Normal" pitchFamily="2" charset="0"/>
                <a:cs typeface="Futura Condensed"/>
              </a:rPr>
              <a:t>SCORE				</a:t>
            </a:r>
            <a:r>
              <a:rPr lang="en-US" sz="1200" dirty="0">
                <a:latin typeface="Futura-Condensed-Normal" pitchFamily="2" charset="0"/>
                <a:cs typeface="Futura Condensed"/>
              </a:rPr>
              <a:t> </a:t>
            </a:r>
            <a:r>
              <a:rPr lang="en-US" sz="1200" dirty="0" smtClean="0">
                <a:latin typeface="Futura-Condensed-Normal" pitchFamily="2" charset="0"/>
                <a:cs typeface="Futura Condensed"/>
              </a:rPr>
              <a:t>    80</a:t>
            </a:r>
          </a:p>
          <a:p>
            <a:r>
              <a:rPr lang="en-US" sz="1200" dirty="0" smtClean="0">
                <a:latin typeface="Futura-Condensed-Normal" pitchFamily="2" charset="0"/>
                <a:cs typeface="Futura Condensed"/>
              </a:rPr>
              <a:t>EXTENSIONS			</a:t>
            </a:r>
            <a:r>
              <a:rPr lang="en-US" sz="1200" dirty="0">
                <a:latin typeface="Futura-Condensed-Normal" pitchFamily="2" charset="0"/>
                <a:cs typeface="Futura Condensed"/>
              </a:rPr>
              <a:t> </a:t>
            </a:r>
            <a:r>
              <a:rPr lang="en-US" sz="1200" dirty="0" smtClean="0">
                <a:latin typeface="Futura-Condensed-Normal" pitchFamily="2" charset="0"/>
                <a:cs typeface="Futura Condensed"/>
              </a:rPr>
              <a:t>    82</a:t>
            </a:r>
          </a:p>
          <a:p>
            <a:r>
              <a:rPr lang="en-US" sz="1200" dirty="0">
                <a:latin typeface="Futura-Condensed-Normal" pitchFamily="2" charset="0"/>
                <a:cs typeface="Futura Condensed"/>
              </a:rPr>
              <a:t>INTERACTIONS			 </a:t>
            </a:r>
            <a:r>
              <a:rPr lang="en-US" sz="1200" dirty="0" smtClean="0">
                <a:latin typeface="Futura-Condensed-Normal" pitchFamily="2" charset="0"/>
                <a:cs typeface="Futura Condensed"/>
              </a:rPr>
              <a:t>    84</a:t>
            </a:r>
          </a:p>
          <a:p>
            <a:r>
              <a:rPr lang="en-US" sz="1200" dirty="0" smtClean="0">
                <a:latin typeface="Futura-Condensed-Normal" pitchFamily="2" charset="0"/>
                <a:cs typeface="Futura Condensed"/>
              </a:rPr>
              <a:t>DEBUG IT!	      		</a:t>
            </a:r>
            <a:r>
              <a:rPr lang="en-US" sz="1200" dirty="0">
                <a:latin typeface="Futura-Condensed-Normal" pitchFamily="2" charset="0"/>
                <a:cs typeface="Futura Condensed"/>
              </a:rPr>
              <a:t> </a:t>
            </a:r>
            <a:r>
              <a:rPr lang="en-US" sz="1200" dirty="0" smtClean="0">
                <a:latin typeface="Futura-Condensed-Normal" pitchFamily="2" charset="0"/>
                <a:cs typeface="Futura Condensed"/>
              </a:rPr>
              <a:t>    86</a:t>
            </a:r>
          </a:p>
        </p:txBody>
      </p:sp>
      <p:grpSp>
        <p:nvGrpSpPr>
          <p:cNvPr id="41" name="Group 40"/>
          <p:cNvGrpSpPr/>
          <p:nvPr/>
        </p:nvGrpSpPr>
        <p:grpSpPr>
          <a:xfrm>
            <a:off x="605328" y="8605169"/>
            <a:ext cx="3674608" cy="604226"/>
            <a:chOff x="634075" y="8600752"/>
            <a:chExt cx="3674608" cy="604226"/>
          </a:xfrm>
        </p:grpSpPr>
        <p:grpSp>
          <p:nvGrpSpPr>
            <p:cNvPr id="42" name="Group 41"/>
            <p:cNvGrpSpPr/>
            <p:nvPr/>
          </p:nvGrpSpPr>
          <p:grpSpPr>
            <a:xfrm>
              <a:off x="853841" y="8748598"/>
              <a:ext cx="3218710" cy="456380"/>
              <a:chOff x="1699218" y="4842934"/>
              <a:chExt cx="3218710" cy="456380"/>
            </a:xfrm>
            <a:effectLst/>
          </p:grpSpPr>
          <p:cxnSp>
            <p:nvCxnSpPr>
              <p:cNvPr id="50" name="Straight Connector 49"/>
              <p:cNvCxnSpPr/>
              <p:nvPr/>
            </p:nvCxnSpPr>
            <p:spPr>
              <a:xfrm>
                <a:off x="1699218" y="4849283"/>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699218" y="5292964"/>
                <a:ext cx="3218710" cy="0"/>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248625"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777846"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328397"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850843" y="4842934"/>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94979" y="4845458"/>
                <a:ext cx="0" cy="450031"/>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917928" y="4846108"/>
                <a:ext cx="0" cy="452556"/>
              </a:xfrm>
              <a:prstGeom prst="line">
                <a:avLst/>
              </a:prstGeom>
              <a:ln w="12700"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34075" y="8600752"/>
              <a:ext cx="3674608" cy="470400"/>
              <a:chOff x="1998752" y="6567822"/>
              <a:chExt cx="3674608" cy="470400"/>
            </a:xfrm>
          </p:grpSpPr>
          <p:sp>
            <p:nvSpPr>
              <p:cNvPr id="44" name="Oval 43"/>
              <p:cNvSpPr/>
              <p:nvPr/>
            </p:nvSpPr>
            <p:spPr>
              <a:xfrm>
                <a:off x="1998752"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normAutofit/>
              </a:bodyPr>
              <a:lstStyle/>
              <a:p>
                <a:pPr algn="ctr"/>
                <a:r>
                  <a:rPr lang="en-US" sz="1100" dirty="0">
                    <a:solidFill>
                      <a:schemeClr val="bg1">
                        <a:lumMod val="95000"/>
                      </a:schemeClr>
                    </a:solidFill>
                    <a:latin typeface="Futura-Condensed-Normal" pitchFamily="2" charset="0"/>
                    <a:cs typeface="Futura Condensed"/>
                  </a:rPr>
                  <a:t>0</a:t>
                </a:r>
              </a:p>
            </p:txBody>
          </p:sp>
          <p:sp>
            <p:nvSpPr>
              <p:cNvPr id="45" name="Oval 44"/>
              <p:cNvSpPr/>
              <p:nvPr/>
            </p:nvSpPr>
            <p:spPr>
              <a:xfrm>
                <a:off x="2532725"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1</a:t>
                </a:r>
              </a:p>
            </p:txBody>
          </p:sp>
          <p:sp>
            <p:nvSpPr>
              <p:cNvPr id="46" name="Oval 45"/>
              <p:cNvSpPr/>
              <p:nvPr/>
            </p:nvSpPr>
            <p:spPr>
              <a:xfrm>
                <a:off x="3061946"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2</a:t>
                </a:r>
              </a:p>
            </p:txBody>
          </p:sp>
          <p:sp>
            <p:nvSpPr>
              <p:cNvPr id="47" name="Oval 46"/>
              <p:cNvSpPr/>
              <p:nvPr/>
            </p:nvSpPr>
            <p:spPr>
              <a:xfrm>
                <a:off x="3612497" y="6567822"/>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lumMod val="95000"/>
                      </a:schemeClr>
                    </a:solidFill>
                    <a:latin typeface="Futura-Condensed-Normal" pitchFamily="2" charset="0"/>
                    <a:cs typeface="Futura Condensed"/>
                  </a:rPr>
                  <a:t>3</a:t>
                </a:r>
              </a:p>
            </p:txBody>
          </p:sp>
          <p:sp>
            <p:nvSpPr>
              <p:cNvPr id="48" name="Oval 47"/>
              <p:cNvSpPr/>
              <p:nvPr/>
            </p:nvSpPr>
            <p:spPr>
              <a:xfrm>
                <a:off x="4666729"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5</a:t>
                </a:r>
                <a:endParaRPr lang="en-US" sz="1100" dirty="0">
                  <a:solidFill>
                    <a:schemeClr val="bg1">
                      <a:lumMod val="95000"/>
                    </a:schemeClr>
                  </a:solidFill>
                  <a:latin typeface="Futura-Condensed-Normal" pitchFamily="2" charset="0"/>
                  <a:cs typeface="Futura Condensed"/>
                </a:endParaRPr>
              </a:p>
            </p:txBody>
          </p:sp>
          <p:sp>
            <p:nvSpPr>
              <p:cNvPr id="49" name="Oval 48"/>
              <p:cNvSpPr/>
              <p:nvPr/>
            </p:nvSpPr>
            <p:spPr>
              <a:xfrm>
                <a:off x="5202961" y="6567823"/>
                <a:ext cx="470399" cy="470399"/>
              </a:xfrm>
              <a:prstGeom prst="ellipse">
                <a:avLst/>
              </a:prstGeom>
              <a:solidFill>
                <a:schemeClr val="bg1">
                  <a:lumMod val="65000"/>
                </a:schemeClr>
              </a:solidFill>
              <a:ln w="127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95000"/>
                      </a:schemeClr>
                    </a:solidFill>
                    <a:latin typeface="Futura-Condensed-Normal" pitchFamily="2" charset="0"/>
                    <a:cs typeface="Futura Condensed"/>
                  </a:rPr>
                  <a:t>6</a:t>
                </a:r>
                <a:endParaRPr lang="en-US" sz="1100" dirty="0">
                  <a:solidFill>
                    <a:schemeClr val="bg1">
                      <a:lumMod val="95000"/>
                    </a:schemeClr>
                  </a:solidFill>
                  <a:latin typeface="Futura-Condensed-Normal" pitchFamily="2" charset="0"/>
                  <a:cs typeface="Futura Condensed"/>
                </a:endParaRPr>
              </a:p>
            </p:txBody>
          </p:sp>
        </p:grpSp>
      </p:grpSp>
      <p:grpSp>
        <p:nvGrpSpPr>
          <p:cNvPr id="58" name="Group 57"/>
          <p:cNvGrpSpPr/>
          <p:nvPr/>
        </p:nvGrpSpPr>
        <p:grpSpPr>
          <a:xfrm>
            <a:off x="2718607" y="8464714"/>
            <a:ext cx="516223" cy="516223"/>
            <a:chOff x="1267298" y="8604842"/>
            <a:chExt cx="516223" cy="516223"/>
          </a:xfrm>
        </p:grpSpPr>
        <p:sp>
          <p:nvSpPr>
            <p:cNvPr id="59" name="Teardrop 58"/>
            <p:cNvSpPr/>
            <p:nvPr/>
          </p:nvSpPr>
          <p:spPr>
            <a:xfrm rot="8075815">
              <a:off x="1267298" y="8604842"/>
              <a:ext cx="516223" cy="516223"/>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60" name="Rectangle 59"/>
            <p:cNvSpPr/>
            <p:nvPr/>
          </p:nvSpPr>
          <p:spPr>
            <a:xfrm>
              <a:off x="1336401" y="8662999"/>
              <a:ext cx="381002" cy="400110"/>
            </a:xfrm>
            <a:prstGeom prst="rect">
              <a:avLst/>
            </a:prstGeom>
          </p:spPr>
          <p:txBody>
            <a:bodyPr wrap="square">
              <a:spAutoFit/>
            </a:bodyPr>
            <a:lstStyle/>
            <a:p>
              <a:pPr algn="ctr"/>
              <a:r>
                <a:rPr lang="en-US" sz="2000" dirty="0">
                  <a:solidFill>
                    <a:schemeClr val="bg1"/>
                  </a:solidFill>
                  <a:latin typeface="Futura-Condensed-Normal" pitchFamily="2" charset="0"/>
                  <a:cs typeface="Futura Condensed"/>
                </a:rPr>
                <a:t>4</a:t>
              </a:r>
              <a:endParaRPr lang="en-US" sz="4400" dirty="0">
                <a:solidFill>
                  <a:schemeClr val="bg1"/>
                </a:solidFill>
                <a:latin typeface="Futura-Condensed-Normal" pitchFamily="2" charset="0"/>
                <a:cs typeface="Futura Condensed"/>
              </a:endParaRPr>
            </a:p>
          </p:txBody>
        </p:sp>
      </p:grpSp>
      <p:sp>
        <p:nvSpPr>
          <p:cNvPr id="61"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Futura-Condensed-Normal" pitchFamily="2" charset="0"/>
              </a:rPr>
              <a:t>71</a:t>
            </a:r>
            <a:endParaRPr lang="en-US" dirty="0">
              <a:solidFill>
                <a:schemeClr val="bg1"/>
              </a:solidFill>
              <a:latin typeface="Futura-Condensed-Normal" pitchFamily="2" charset="0"/>
            </a:endParaRPr>
          </a:p>
        </p:txBody>
      </p:sp>
      <p:grpSp>
        <p:nvGrpSpPr>
          <p:cNvPr id="62" name="Group 61"/>
          <p:cNvGrpSpPr/>
          <p:nvPr/>
        </p:nvGrpSpPr>
        <p:grpSpPr>
          <a:xfrm>
            <a:off x="-1" y="7559351"/>
            <a:ext cx="7772401" cy="666231"/>
            <a:chOff x="-1" y="7378700"/>
            <a:chExt cx="7772401" cy="666231"/>
          </a:xfrm>
        </p:grpSpPr>
        <p:sp>
          <p:nvSpPr>
            <p:cNvPr id="80" name="Rectangle 79"/>
            <p:cNvSpPr/>
            <p:nvPr/>
          </p:nvSpPr>
          <p:spPr>
            <a:xfrm>
              <a:off x="-1" y="7406951"/>
              <a:ext cx="7772401" cy="479582"/>
            </a:xfrm>
            <a:prstGeom prst="rect">
              <a:avLst/>
            </a:prstGeom>
            <a:solidFill>
              <a:srgbClr val="50AB06"/>
            </a:solidFill>
            <a:ln>
              <a:solidFill>
                <a:srgbClr val="50AB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7" name="Diamond 86"/>
            <p:cNvSpPr/>
            <p:nvPr/>
          </p:nvSpPr>
          <p:spPr>
            <a:xfrm>
              <a:off x="2108219" y="7648251"/>
              <a:ext cx="381000" cy="381000"/>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8" name="Diamond 87"/>
            <p:cNvSpPr/>
            <p:nvPr/>
          </p:nvSpPr>
          <p:spPr>
            <a:xfrm>
              <a:off x="5681688" y="7663931"/>
              <a:ext cx="384162" cy="381000"/>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9" name="TextBox 88"/>
            <p:cNvSpPr txBox="1"/>
            <p:nvPr/>
          </p:nvSpPr>
          <p:spPr>
            <a:xfrm>
              <a:off x="4279937" y="7378700"/>
              <a:ext cx="3187664"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WHAT’S INCLUDED</a:t>
              </a:r>
              <a:endParaRPr lang="en-US" sz="2800" dirty="0">
                <a:solidFill>
                  <a:schemeClr val="bg1"/>
                </a:solidFill>
                <a:latin typeface="Futura-Condensed-Normal" pitchFamily="2" charset="0"/>
                <a:cs typeface="Futura Condensed"/>
              </a:endParaRPr>
            </a:p>
          </p:txBody>
        </p:sp>
        <p:sp>
          <p:nvSpPr>
            <p:cNvPr id="90" name="TextBox 89"/>
            <p:cNvSpPr txBox="1"/>
            <p:nvPr/>
          </p:nvSpPr>
          <p:spPr>
            <a:xfrm>
              <a:off x="317500" y="7378700"/>
              <a:ext cx="3962438" cy="523220"/>
            </a:xfrm>
            <a:prstGeom prst="rect">
              <a:avLst/>
            </a:prstGeom>
            <a:noFill/>
          </p:spPr>
          <p:txBody>
            <a:bodyPr wrap="square" rtlCol="0" anchor="ctr" anchorCtr="0">
              <a:spAutoFit/>
            </a:bodyPr>
            <a:lstStyle/>
            <a:p>
              <a:pPr algn="ctr"/>
              <a:r>
                <a:rPr lang="en-US" sz="2800" dirty="0" smtClean="0">
                  <a:solidFill>
                    <a:schemeClr val="bg1"/>
                  </a:solidFill>
                  <a:latin typeface="Futura-Condensed-Normal" pitchFamily="2" charset="0"/>
                  <a:cs typeface="Futura Condensed"/>
                </a:rPr>
                <a:t>YOU ARE HERE</a:t>
              </a:r>
              <a:endParaRPr lang="en-US" sz="28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002026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821931"/>
            <a:chOff x="422410" y="2830659"/>
            <a:chExt cx="3324338" cy="3821931"/>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a:t>
              </a:r>
              <a:r>
                <a:rPr lang="en-US" sz="1200" dirty="0">
                  <a:latin typeface="Futura-Condensed-Normal" pitchFamily="2" charset="0"/>
                  <a:cs typeface="Futura Condensed"/>
                </a:rPr>
                <a:t>, explore the </a:t>
              </a:r>
              <a:r>
                <a:rPr lang="en-US" sz="1200" dirty="0" smtClean="0">
                  <a:latin typeface="Futura-Condensed-Normal" pitchFamily="2" charset="0"/>
                  <a:cs typeface="Futura Condensed"/>
                </a:rPr>
                <a:t>Fish Chomp starter </a:t>
              </a:r>
              <a:r>
                <a:rPr lang="en-US" sz="1200" dirty="0">
                  <a:latin typeface="Futura-Condensed-Normal" pitchFamily="2" charset="0"/>
                  <a:cs typeface="Futura Condensed"/>
                </a:rPr>
                <a:t>project as a group and </a:t>
              </a:r>
              <a:r>
                <a:rPr lang="en-US" sz="1200" spc="-20" dirty="0">
                  <a:latin typeface="Futura-Condensed-Normal" pitchFamily="2" charset="0"/>
                  <a:cs typeface="Futura Condensed"/>
                </a:rPr>
                <a:t>have the </a:t>
              </a:r>
              <a:r>
                <a:rPr lang="en-US" sz="1200" dirty="0" smtClean="0">
                  <a:latin typeface="Futura-Condensed-Normal" pitchFamily="2" charset="0"/>
                  <a:cs typeface="Futura Condensed"/>
                </a:rPr>
                <a:t>Score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students.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students open the Fish Chomp starter project. Give students time to explore variables by remixing </a:t>
              </a:r>
              <a:r>
                <a:rPr lang="en-US" sz="1200" dirty="0">
                  <a:latin typeface="Futura-Condensed-Normal" pitchFamily="2" charset="0"/>
                  <a:cs typeface="Futura Condensed"/>
                </a:rPr>
                <a:t>the Fish Chomp Starter Project </a:t>
              </a:r>
              <a:r>
                <a:rPr lang="en-US" sz="1200" dirty="0" smtClean="0">
                  <a:latin typeface="Futura-Condensed-Normal" pitchFamily="2" charset="0"/>
                  <a:cs typeface="Futura Condensed"/>
                </a:rPr>
                <a:t>to add score </a:t>
              </a:r>
              <a:r>
                <a:rPr lang="en-US" sz="1200" dirty="0">
                  <a:latin typeface="Futura-Condensed-Normal" pitchFamily="2" charset="0"/>
                  <a:cs typeface="Futura Condensed"/>
                </a:rPr>
                <a:t>to the </a:t>
              </a:r>
              <a:r>
                <a:rPr lang="en-US" sz="1200" dirty="0" smtClean="0">
                  <a:latin typeface="Futura-Condensed-Normal" pitchFamily="2" charset="0"/>
                  <a:cs typeface="Futura Condensed"/>
                </a:rPr>
                <a:t>game. Optionally, give students time to incorporate score into their previously started maze, pong, or scrolling game projects.</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a:t>
              </a:r>
              <a:r>
                <a:rPr lang="en-US" sz="1200" dirty="0">
                  <a:latin typeface="Futura-Condensed-Normal" pitchFamily="2" charset="0"/>
                  <a:cs typeface="Futura Condensed"/>
                </a:rPr>
                <a:t>students to share their </a:t>
              </a:r>
              <a:r>
                <a:rPr lang="en-US" sz="1200" dirty="0" smtClean="0">
                  <a:latin typeface="Futura-Condensed-Normal" pitchFamily="2" charset="0"/>
                  <a:cs typeface="Futura Condensed"/>
                </a:rPr>
                <a:t>Fish Chomp remixes or game projects with added score. </a:t>
              </a:r>
              <a:r>
                <a:rPr lang="en-US" sz="1200" dirty="0">
                  <a:latin typeface="Futura-Condensed-Normal" pitchFamily="2" charset="0"/>
                  <a:cs typeface="Futura Condensed"/>
                </a:rPr>
                <a:t>We suggest the Design Demo activity: invite a few students to present their </a:t>
              </a:r>
              <a:r>
                <a:rPr lang="en-US" sz="1200" dirty="0" smtClean="0">
                  <a:latin typeface="Futura-Condensed-Normal" pitchFamily="2" charset="0"/>
                  <a:cs typeface="Futura Condensed"/>
                </a:rPr>
                <a:t>projects to the group and </a:t>
              </a:r>
              <a:r>
                <a:rPr lang="en-US" sz="1200" dirty="0">
                  <a:latin typeface="Futura-Condensed-Normal" pitchFamily="2" charset="0"/>
                  <a:cs typeface="Futura Condensed"/>
                </a:rPr>
                <a:t>demonstrate how they implemented </a:t>
              </a:r>
              <a:r>
                <a:rPr lang="en-US" sz="1200" dirty="0" smtClean="0">
                  <a:latin typeface="Futura-Condensed-Normal" pitchFamily="2" charset="0"/>
                  <a:cs typeface="Futura Condensed"/>
                </a:rPr>
                <a:t>score using variables. </a:t>
              </a:r>
              <a:r>
                <a:rPr lang="en-US" sz="1200" spc="-10" dirty="0">
                  <a:latin typeface="Futura-Condensed-Normal" pitchFamily="2" charset="0"/>
                  <a:cs typeface="Futura Condensed"/>
                </a:rPr>
                <a:t>Optionally, have students add their </a:t>
              </a:r>
              <a:r>
                <a:rPr lang="en-US" sz="1200" spc="-10" dirty="0" smtClean="0">
                  <a:latin typeface="Futura-Condensed-Normal" pitchFamily="2" charset="0"/>
                  <a:cs typeface="Futura Condensed"/>
                </a:rPr>
                <a:t>remixes to </a:t>
              </a:r>
              <a:r>
                <a:rPr lang="en-US" sz="1200" spc="-10" dirty="0">
                  <a:latin typeface="Futura-Condensed-Normal" pitchFamily="2" charset="0"/>
                  <a:cs typeface="Futura Condensed"/>
                </a:rPr>
                <a:t>the </a:t>
              </a:r>
              <a:r>
                <a:rPr lang="en-US" sz="1200" dirty="0" smtClean="0">
                  <a:latin typeface="Futura-Condensed-Normal" pitchFamily="2" charset="0"/>
                  <a:cs typeface="Futura Condensed"/>
                </a:rPr>
                <a:t>Fish Chomp Remix </a:t>
              </a:r>
              <a:r>
                <a:rPr lang="en-US" sz="1200" spc="-10" dirty="0" smtClean="0">
                  <a:latin typeface="Futura-Condensed-Normal" pitchFamily="2" charset="0"/>
                  <a:cs typeface="Futura Condensed"/>
                </a:rPr>
                <a:t>studio </a:t>
              </a:r>
              <a:r>
                <a:rPr lang="en-US" sz="1200" spc="-10" dirty="0">
                  <a:latin typeface="Futura-Condensed-Normal" pitchFamily="2" charset="0"/>
                  <a:cs typeface="Futura Condensed"/>
                </a:rPr>
                <a:t>or a class studio.</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2218"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be able to describe what a variable is and why variables are </a:t>
            </a:r>
            <a:r>
              <a:rPr lang="en-US" sz="1200" dirty="0" smtClean="0">
                <a:latin typeface="Futura-Condensed-Normal" pitchFamily="2" charset="0"/>
                <a:cs typeface="Futura Condensed"/>
              </a:rPr>
              <a:t>useful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 introduced to the computational concept of data</a:t>
            </a:r>
          </a:p>
          <a:p>
            <a:pPr marL="171450" indent="-171450">
              <a:buFont typeface="Lucida Grande"/>
              <a:buChar char="+"/>
            </a:pPr>
            <a:r>
              <a:rPr lang="en-US" sz="1200" dirty="0">
                <a:latin typeface="Futura-Condensed-Normal" pitchFamily="2" charset="0"/>
                <a:cs typeface="Futura Condensed"/>
              </a:rPr>
              <a:t>e</a:t>
            </a:r>
            <a:r>
              <a:rPr lang="en-US" sz="1200" dirty="0" smtClean="0">
                <a:latin typeface="Futura-Condensed-Normal" pitchFamily="2" charset="0"/>
                <a:cs typeface="Futura Condensed"/>
              </a:rPr>
              <a:t>xperience remixing and reusing a project or part of a project</a:t>
            </a:r>
          </a:p>
        </p:txBody>
      </p:sp>
      <p:sp>
        <p:nvSpPr>
          <p:cNvPr id="42" name="TextBox 41"/>
          <p:cNvSpPr txBox="1"/>
          <p:nvPr/>
        </p:nvSpPr>
        <p:spPr>
          <a:xfrm>
            <a:off x="1308419" y="647673"/>
            <a:ext cx="2815942" cy="923330"/>
          </a:xfrm>
          <a:prstGeom prst="rect">
            <a:avLst/>
          </a:prstGeom>
          <a:noFill/>
        </p:spPr>
        <p:txBody>
          <a:bodyPr wrap="square" rtlCol="0">
            <a:spAutoFit/>
          </a:bodyPr>
          <a:lstStyle/>
          <a:p>
            <a:r>
              <a:rPr lang="en-US" sz="5400" dirty="0" smtClean="0">
                <a:latin typeface="Futura-Condensed-Normal" pitchFamily="2" charset="0"/>
                <a:cs typeface="Futura Condensed"/>
              </a:rPr>
              <a:t>SCORE</a:t>
            </a:r>
          </a:p>
        </p:txBody>
      </p:sp>
      <p:grpSp>
        <p:nvGrpSpPr>
          <p:cNvPr id="2" name="Group 1"/>
          <p:cNvGrpSpPr/>
          <p:nvPr/>
        </p:nvGrpSpPr>
        <p:grpSpPr>
          <a:xfrm>
            <a:off x="4007796" y="2830659"/>
            <a:ext cx="3307404" cy="1882939"/>
            <a:chOff x="4007796" y="2830659"/>
            <a:chExt cx="3307404" cy="1882939"/>
          </a:xfrm>
        </p:grpSpPr>
        <p:sp>
          <p:nvSpPr>
            <p:cNvPr id="18" name="TextBox 17"/>
            <p:cNvSpPr txBox="1"/>
            <p:nvPr/>
          </p:nvSpPr>
          <p:spPr>
            <a:xfrm>
              <a:off x="4104914" y="3328603"/>
              <a:ext cx="3117152" cy="138499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Score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dirty="0">
                  <a:latin typeface="Futura-Condensed-Normal" pitchFamily="2" charset="0"/>
                  <a:cs typeface="Futura Condensed"/>
                </a:rPr>
                <a:t>Score </a:t>
              </a:r>
              <a:r>
                <a:rPr lang="en-US" sz="1200" dirty="0" smtClean="0">
                  <a:latin typeface="Futura-Condensed-Normal" pitchFamily="2" charset="0"/>
                  <a:cs typeface="Futura Condensed"/>
                </a:rPr>
                <a:t>examples studio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218313</a:t>
              </a:r>
              <a:endParaRPr lang="en-US" sz="12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Fish Chomp </a:t>
              </a:r>
              <a:r>
                <a:rPr lang="en-US" sz="1200" spc="-20" dirty="0">
                  <a:latin typeface="Futura-Condensed-Normal" pitchFamily="2" charset="0"/>
                  <a:cs typeface="Futura Condensed"/>
                </a:rPr>
                <a:t>s</a:t>
              </a:r>
              <a:r>
                <a:rPr lang="en-US" sz="1200" spc="-20" dirty="0" smtClean="0">
                  <a:latin typeface="Futura-Condensed-Normal" pitchFamily="2" charset="0"/>
                  <a:cs typeface="Futura Condensed"/>
                </a:rPr>
                <a:t>tarter project</a:t>
              </a:r>
              <a:r>
                <a:rPr lang="en-US" sz="1200" spc="-20" dirty="0">
                  <a:latin typeface="Futura-Condensed-Normal" pitchFamily="2" charset="0"/>
                  <a:cs typeface="Futura Condensed"/>
                </a:rPr>
                <a:t/>
              </a:r>
              <a:br>
                <a:rPr lang="en-US" sz="1200" spc="-20" dirty="0">
                  <a:latin typeface="Futura-Condensed-Normal" pitchFamily="2" charset="0"/>
                  <a:cs typeface="Futura Condensed"/>
                </a:rPr>
              </a:br>
              <a:r>
                <a:rPr lang="en-US" sz="1200" spc="-20" dirty="0">
                  <a:latin typeface="Futura-Condensed-Normal" pitchFamily="2" charset="0"/>
                  <a:cs typeface="Futura Condensed"/>
                </a:rPr>
                <a:t>http://</a:t>
              </a:r>
              <a:r>
                <a:rPr lang="en-US" sz="1200" spc="-20" dirty="0" err="1">
                  <a:latin typeface="Futura-Condensed-Normal" pitchFamily="2" charset="0"/>
                  <a:cs typeface="Futura Condensed"/>
                </a:rPr>
                <a:t>scratch.mit.edu</a:t>
              </a:r>
              <a:r>
                <a:rPr lang="en-US" sz="1200" spc="-20" dirty="0">
                  <a:latin typeface="Futura-Condensed-Normal" pitchFamily="2" charset="0"/>
                  <a:cs typeface="Futura Condensed"/>
                </a:rPr>
                <a:t>/projects/10859244</a:t>
              </a:r>
            </a:p>
            <a:p>
              <a:pPr marL="171450" indent="-171450">
                <a:buFont typeface="Wingdings" charset="2"/>
                <a:buChar char="q"/>
              </a:pPr>
              <a:r>
                <a:rPr lang="en-US" sz="1200" spc="-20" dirty="0" smtClean="0">
                  <a:latin typeface="Futura-Condensed-Normal" pitchFamily="2" charset="0"/>
                  <a:cs typeface="Futura Condensed"/>
                </a:rPr>
                <a:t>Fish Chomp remix </a:t>
              </a:r>
              <a:r>
                <a:rPr lang="en-US" sz="1200" dirty="0" smtClean="0">
                  <a:latin typeface="Futura-Condensed-Normal" pitchFamily="2" charset="0"/>
                  <a:cs typeface="Futura Condensed"/>
                </a:rPr>
                <a:t>studio</a:t>
              </a:r>
              <a:br>
                <a:rPr lang="en-US" sz="1200" dirty="0" smtClean="0">
                  <a:latin typeface="Futura-Condensed-Normal" pitchFamily="2" charset="0"/>
                  <a:cs typeface="Futura Condensed"/>
                </a:rPr>
              </a:br>
              <a:r>
                <a:rPr lang="en-US" sz="1200" dirty="0" smtClean="0">
                  <a:latin typeface="Futura-Condensed-Normal" pitchFamily="2" charset="0"/>
                  <a:cs typeface="Futura Condensed"/>
                </a:rPr>
                <a:t>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/studios/475615</a:t>
              </a: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822453"/>
            <a:ext cx="3307404" cy="957492"/>
            <a:chOff x="3992282" y="2832776"/>
            <a:chExt cx="3307404" cy="957492"/>
          </a:xfrm>
        </p:grpSpPr>
        <p:sp>
          <p:nvSpPr>
            <p:cNvPr id="84" name="TextBox 83"/>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How would you explain variables to someone else?</a:t>
              </a:r>
            </a:p>
            <a:p>
              <a:pPr marL="171450" indent="-171450">
                <a:buFont typeface="Lucida Grande"/>
                <a:buChar char="+"/>
              </a:pPr>
              <a:r>
                <a:rPr lang="en-US" sz="1200" dirty="0" smtClean="0">
                  <a:latin typeface="Futura-Condensed-Normal" pitchFamily="2" charset="0"/>
                  <a:cs typeface="Futura Condensed"/>
                </a:rPr>
                <a:t>What are variables good for?</a:t>
              </a: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895403"/>
            <a:ext cx="3307404" cy="957492"/>
            <a:chOff x="3992282" y="2832776"/>
            <a:chExt cx="3307404" cy="957492"/>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Can students explain what a variable is and what variables are good for?</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57995" y="7630731"/>
            <a:ext cx="6857205" cy="352518"/>
            <a:chOff x="457995" y="7630731"/>
            <a:chExt cx="6857205" cy="352518"/>
          </a:xfrm>
        </p:grpSpPr>
        <p:sp>
          <p:nvSpPr>
            <p:cNvPr id="52" name="TextBox 5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4" name="Straight Connector 5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8" name="Straight Connector 5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4104914" y="8217641"/>
            <a:ext cx="3117152" cy="1158779"/>
            <a:chOff x="3746748" y="8217641"/>
            <a:chExt cx="3475318" cy="1158779"/>
          </a:xfrm>
        </p:grpSpPr>
        <p:sp>
          <p:nvSpPr>
            <p:cNvPr id="64" name="TextBox 6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65" name="Group 64"/>
            <p:cNvGrpSpPr/>
            <p:nvPr/>
          </p:nvGrpSpPr>
          <p:grpSpPr>
            <a:xfrm>
              <a:off x="4076948" y="8385986"/>
              <a:ext cx="3145118" cy="883399"/>
              <a:chOff x="3891832" y="8385983"/>
              <a:chExt cx="3321768" cy="883398"/>
            </a:xfrm>
          </p:grpSpPr>
          <p:cxnSp>
            <p:nvCxnSpPr>
              <p:cNvPr id="69" name="Straight Connector 6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Encourage students to clarify their understanding of variables by exploring code from sample </a:t>
            </a:r>
            <a:r>
              <a:rPr lang="en-US" sz="1200" dirty="0">
                <a:latin typeface="Futura-Condensed-Normal" pitchFamily="2" charset="0"/>
                <a:cs typeface="Futura Condensed"/>
              </a:rPr>
              <a:t>projects in the Score </a:t>
            </a:r>
            <a:r>
              <a:rPr lang="en-US" sz="1200" dirty="0" smtClean="0">
                <a:latin typeface="Futura-Condensed-Normal" pitchFamily="2" charset="0"/>
                <a:cs typeface="Futura Condensed"/>
              </a:rPr>
              <a:t>examples </a:t>
            </a:r>
            <a:r>
              <a:rPr lang="en-US" sz="1200" dirty="0">
                <a:latin typeface="Futura-Condensed-Normal" pitchFamily="2" charset="0"/>
                <a:cs typeface="Futura Condensed"/>
              </a:rPr>
              <a:t>studio.</a:t>
            </a:r>
          </a:p>
          <a:p>
            <a:pPr marL="171450" indent="-171450">
              <a:buFont typeface="Lucida Grande"/>
              <a:buChar char="+"/>
            </a:pPr>
            <a:r>
              <a:rPr lang="en-US" sz="1200" dirty="0">
                <a:latin typeface="Futura-Condensed-Normal" pitchFamily="2" charset="0"/>
                <a:cs typeface="Futura Condensed"/>
              </a:rPr>
              <a:t>Variables are an important mathematical and computational concept. Students are taught about variables in their </a:t>
            </a:r>
            <a:r>
              <a:rPr lang="en-US" sz="1200" dirty="0" smtClean="0">
                <a:latin typeface="Futura-Condensed-Normal" pitchFamily="2" charset="0"/>
                <a:cs typeface="Futura Condensed"/>
              </a:rPr>
              <a:t>math and science </a:t>
            </a:r>
            <a:r>
              <a:rPr lang="en-US" sz="1200" dirty="0">
                <a:latin typeface="Futura-Condensed-Normal" pitchFamily="2" charset="0"/>
                <a:cs typeface="Futura Condensed"/>
              </a:rPr>
              <a:t>classes, but many students have a difficult time learning them. Games are one way to make the usefulness of variables more concrete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02" name="TextBox 101"/>
          <p:cNvSpPr txBox="1"/>
          <p:nvPr/>
        </p:nvSpPr>
        <p:spPr>
          <a:xfrm>
            <a:off x="2535516"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3" name="Picture 102"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4068" y="1752620"/>
            <a:ext cx="329184" cy="329184"/>
          </a:xfrm>
          <a:prstGeom prst="rect">
            <a:avLst/>
          </a:prstGeom>
        </p:spPr>
      </p:pic>
      <p:grpSp>
        <p:nvGrpSpPr>
          <p:cNvPr id="104" name="Group 103"/>
          <p:cNvGrpSpPr/>
          <p:nvPr/>
        </p:nvGrpSpPr>
        <p:grpSpPr>
          <a:xfrm>
            <a:off x="3669537" y="794340"/>
            <a:ext cx="442062" cy="1123360"/>
            <a:chOff x="2853673" y="794340"/>
            <a:chExt cx="442062" cy="1123360"/>
          </a:xfrm>
        </p:grpSpPr>
        <p:cxnSp>
          <p:nvCxnSpPr>
            <p:cNvPr id="105" name="Straight Connector 104"/>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80</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883389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5296" y="1524960"/>
            <a:ext cx="2357171" cy="1710524"/>
            <a:chOff x="422410" y="1478397"/>
            <a:chExt cx="2357171" cy="1710524"/>
          </a:xfrm>
        </p:grpSpPr>
        <p:sp>
          <p:nvSpPr>
            <p:cNvPr id="10" name="TextBox 9"/>
            <p:cNvSpPr txBox="1"/>
            <p:nvPr/>
          </p:nvSpPr>
          <p:spPr>
            <a:xfrm>
              <a:off x="515544" y="1478397"/>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KEEP SCORE IN A SCRATCH PROJECT?</a:t>
              </a:r>
              <a:endParaRPr lang="en-US" sz="1200" dirty="0">
                <a:latin typeface="Futura-Condensed-Normal" pitchFamily="2" charset="0"/>
                <a:cs typeface="Futura Condensed"/>
              </a:endParaRPr>
            </a:p>
          </p:txBody>
        </p:sp>
        <p:sp>
          <p:nvSpPr>
            <p:cNvPr id="13" name="TextBox 12"/>
            <p:cNvSpPr txBox="1"/>
            <p:nvPr/>
          </p:nvSpPr>
          <p:spPr>
            <a:xfrm>
              <a:off x="422410" y="2173258"/>
              <a:ext cx="2357171" cy="1015663"/>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Fish Chomp is a game where players try to catch as many fish as they can by guiding a sprite with the mouse. </a:t>
              </a:r>
              <a:r>
                <a:rPr lang="en-US" sz="1200" dirty="0" smtClean="0">
                  <a:latin typeface="Futura-Condensed-Normal" pitchFamily="2" charset="0"/>
                  <a:cs typeface="Futura Condensed"/>
                </a:rPr>
                <a:t>In </a:t>
              </a:r>
              <a:r>
                <a:rPr lang="en-US" sz="1200" dirty="0">
                  <a:latin typeface="Futura-Condensed-Normal" pitchFamily="2" charset="0"/>
                  <a:cs typeface="Futura Condensed"/>
                </a:rPr>
                <a:t>this activity, you will remix Fish Chomp by adding a score with variables. </a:t>
              </a:r>
              <a:endParaRPr lang="en-US" sz="1200" dirty="0">
                <a:solidFill>
                  <a:srgbClr val="000000"/>
                </a:solidFill>
                <a:latin typeface="Futura-Condensed-Normal" pitchFamily="2" charset="0"/>
                <a:cs typeface="Futura Condensed"/>
              </a:endParaRPr>
            </a:p>
          </p:txBody>
        </p:sp>
      </p:grpSp>
      <p:sp>
        <p:nvSpPr>
          <p:cNvPr id="14" name="TextBox 13"/>
          <p:cNvSpPr txBox="1"/>
          <p:nvPr/>
        </p:nvSpPr>
        <p:spPr>
          <a:xfrm>
            <a:off x="426672" y="4228628"/>
            <a:ext cx="2885167" cy="152349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Fish Chomp project page:</a:t>
            </a:r>
          </a:p>
          <a:p>
            <a:pPr>
              <a:lnSpc>
                <a:spcPct val="130000"/>
              </a:lnSpc>
            </a:pPr>
            <a:r>
              <a:rPr lang="en-US" sz="1200" dirty="0" smtClean="0">
                <a:latin typeface="Futura-Condensed-Normal" pitchFamily="2" charset="0"/>
                <a:cs typeface="Futura Condensed"/>
              </a:rPr>
              <a:t>      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/projects/</a:t>
            </a:r>
            <a:r>
              <a:rPr lang="en-US" sz="1200" dirty="0" smtClean="0">
                <a:latin typeface="Futura-Condensed-Normal" pitchFamily="2" charset="0"/>
                <a:cs typeface="Futura Condensed"/>
              </a:rPr>
              <a:t>10859244</a:t>
            </a:r>
          </a:p>
          <a:p>
            <a:pPr marL="171450" indent="-171450">
              <a:lnSpc>
                <a:spcPct val="130000"/>
              </a:lnSpc>
              <a:buFont typeface="Wingdings" charset="2"/>
              <a:buChar char="q"/>
            </a:pPr>
            <a:r>
              <a:rPr lang="en-US" sz="1200" dirty="0" smtClean="0">
                <a:latin typeface="Futura-Condensed-Normal" pitchFamily="2" charset="0"/>
                <a:cs typeface="Futura Condensed"/>
              </a:rPr>
              <a:t>Click on the Make a Variable button in the Data category to create and name a variable for score.</a:t>
            </a:r>
          </a:p>
          <a:p>
            <a:pPr marL="171450" indent="-171450">
              <a:lnSpc>
                <a:spcPct val="130000"/>
              </a:lnSpc>
              <a:buFont typeface="Wingdings" charset="2"/>
              <a:buChar char="q"/>
            </a:pPr>
            <a:r>
              <a:rPr lang="en-US" sz="1200" dirty="0" smtClean="0">
                <a:latin typeface="Futura-Condensed-Normal" pitchFamily="2" charset="0"/>
                <a:cs typeface="Futura Condensed"/>
              </a:rPr>
              <a:t>Experiment with your new variable blocks to incorporate score into your project!</a:t>
            </a:r>
          </a:p>
        </p:txBody>
      </p:sp>
      <p:sp>
        <p:nvSpPr>
          <p:cNvPr id="26" name="TextBox 25"/>
          <p:cNvSpPr txBox="1"/>
          <p:nvPr/>
        </p:nvSpPr>
        <p:spPr>
          <a:xfrm>
            <a:off x="436830" y="8634978"/>
            <a:ext cx="3775457"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Not sure how to work with variables</a:t>
            </a:r>
            <a:r>
              <a:rPr lang="en-US" sz="1200" dirty="0">
                <a:latin typeface="Futura-Condensed-Normal" pitchFamily="2" charset="0"/>
                <a:cs typeface="Futura Condensed"/>
              </a:rPr>
              <a:t>? </a:t>
            </a:r>
            <a:r>
              <a:rPr lang="en-US" sz="1200" dirty="0" smtClean="0">
                <a:latin typeface="Futura-Condensed-Normal" pitchFamily="2" charset="0"/>
                <a:cs typeface="Futura Condensed"/>
              </a:rPr>
              <a:t>Check out this project for more information: http</a:t>
            </a:r>
            <a:r>
              <a:rPr lang="en-US" sz="1200" dirty="0">
                <a:latin typeface="Futura-Condensed-Normal" pitchFamily="2" charset="0"/>
                <a:cs typeface="Futura Condensed"/>
              </a:rPr>
              <a:t>://</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/projects/</a:t>
            </a:r>
            <a:r>
              <a:rPr lang="en-US" sz="1200" dirty="0" smtClean="0">
                <a:latin typeface="Futura-Condensed-Normal" pitchFamily="2" charset="0"/>
                <a:cs typeface="Futura Condensed"/>
              </a:rPr>
              <a:t>2042755</a:t>
            </a:r>
          </a:p>
          <a:p>
            <a:pPr marL="171450" indent="-171450">
              <a:buFont typeface="Wingdings" charset="2"/>
              <a:buChar char="q"/>
            </a:pPr>
            <a:r>
              <a:rPr lang="en-US" sz="1200" dirty="0" smtClean="0">
                <a:latin typeface="Futura-Condensed-Normal" pitchFamily="2" charset="0"/>
                <a:cs typeface="Futura Condensed"/>
              </a:rPr>
              <a:t>Or take a look at this video: </a:t>
            </a:r>
            <a:r>
              <a:rPr lang="en-US" sz="1200" dirty="0">
                <a:latin typeface="Futura-Condensed-Normal" pitchFamily="2" charset="0"/>
                <a:cs typeface="Futura Condensed"/>
              </a:rPr>
              <a:t>http://youtu.be/</a:t>
            </a:r>
            <a:r>
              <a:rPr lang="en-US" sz="1200" dirty="0" smtClean="0">
                <a:latin typeface="Futura-Condensed-Normal" pitchFamily="2" charset="0"/>
                <a:cs typeface="Futura Condensed"/>
              </a:rPr>
              <a:t>uXq379XkhVw</a:t>
            </a:r>
          </a:p>
          <a:p>
            <a:pPr marL="171450" indent="-171450">
              <a:buFont typeface="Wingdings" charset="2"/>
              <a:buChar char="q"/>
            </a:pPr>
            <a:r>
              <a:rPr lang="en-US" sz="1200" dirty="0" smtClean="0">
                <a:latin typeface="Futura-Condensed-Normal" pitchFamily="2" charset="0"/>
                <a:cs typeface="Futura Condensed"/>
              </a:rPr>
              <a:t>Explore and study code in games that use score to learn more about creating variables and incorporating score into a project.</a:t>
            </a:r>
          </a:p>
          <a:p>
            <a:pPr marL="171450" indent="-171450">
              <a:buFont typeface="Wingdings" charset="2"/>
              <a:buChar char="q"/>
            </a:pPr>
            <a:endParaRPr lang="en-US" sz="1200" dirty="0" smtClean="0">
              <a:latin typeface="Futura-Condensed-Normal" pitchFamily="2" charset="0"/>
              <a:cs typeface="Futura Condensed"/>
            </a:endParaRPr>
          </a:p>
        </p:txBody>
      </p:sp>
      <p:sp>
        <p:nvSpPr>
          <p:cNvPr id="38" name="TextBox 37"/>
          <p:cNvSpPr txBox="1"/>
          <p:nvPr/>
        </p:nvSpPr>
        <p:spPr>
          <a:xfrm>
            <a:off x="4952407" y="8634978"/>
            <a:ext cx="2532125"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a:t>
            </a:r>
            <a:r>
              <a:rPr lang="en-US" sz="1200" kern="1100" spc="-20" dirty="0">
                <a:latin typeface="Futura-Condensed-Normal" pitchFamily="2" charset="0"/>
                <a:cs typeface="Futura Condensed"/>
              </a:rPr>
              <a:t>project to the </a:t>
            </a:r>
            <a:r>
              <a:rPr lang="en-US" sz="1200" kern="1100" spc="-20" dirty="0" smtClean="0">
                <a:latin typeface="Futura-Condensed-Normal" pitchFamily="2" charset="0"/>
                <a:cs typeface="Futura Condensed"/>
              </a:rPr>
              <a:t>Fish Chomp Remix studio: </a:t>
            </a:r>
            <a:r>
              <a:rPr lang="en-US" sz="1100" dirty="0">
                <a:latin typeface="Futura-Condensed-Normal" pitchFamily="2" charset="0"/>
                <a:cs typeface="Futura Condensed"/>
              </a:rPr>
              <a:t>http://scratch.mit.edu/studios</a:t>
            </a:r>
            <a:r>
              <a:rPr lang="en-US" sz="1100" dirty="0" smtClean="0">
                <a:latin typeface="Futura-Condensed-Normal" pitchFamily="2" charset="0"/>
                <a:cs typeface="Futura Condensed"/>
              </a:rPr>
              <a:t>/475615</a:t>
            </a:r>
            <a:endParaRPr lang="en-US" sz="11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Challenge </a:t>
            </a:r>
            <a:r>
              <a:rPr lang="en-US" sz="1200" kern="1100" spc="-20" dirty="0">
                <a:latin typeface="Futura-Condensed-Normal" pitchFamily="2" charset="0"/>
                <a:cs typeface="Futura Condensed"/>
              </a:rPr>
              <a:t>yourself to do more! </a:t>
            </a:r>
            <a:r>
              <a:rPr lang="en-US" sz="1200" kern="1100" spc="-20" dirty="0" smtClean="0">
                <a:latin typeface="Futura-Condensed-Normal" pitchFamily="2" charset="0"/>
                <a:cs typeface="Futura Condensed"/>
              </a:rPr>
              <a:t>How can you use score to add difficulty to your game design?</a:t>
            </a:r>
          </a:p>
          <a:p>
            <a:pPr marL="171450" indent="-171450">
              <a:buFont typeface="Lucida Grande"/>
              <a:buChar char="+"/>
            </a:pPr>
            <a:r>
              <a:rPr lang="en-US" sz="1200" kern="1100" spc="-20" dirty="0" smtClean="0">
                <a:latin typeface="Futura-Condensed-Normal" pitchFamily="2" charset="0"/>
                <a:cs typeface="Futura Condensed"/>
              </a:rPr>
              <a:t>Find a game you are inspired by and remix it!</a:t>
            </a:r>
          </a:p>
        </p:txBody>
      </p:sp>
      <p:cxnSp>
        <p:nvCxnSpPr>
          <p:cNvPr id="40" name="Straight Connector 39"/>
          <p:cNvCxnSpPr/>
          <p:nvPr/>
        </p:nvCxnSpPr>
        <p:spPr>
          <a:xfrm>
            <a:off x="4582347" y="8392109"/>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120153" y="3109596"/>
            <a:ext cx="2132745"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cxnSp>
        <p:nvCxnSpPr>
          <p:cNvPr id="57" name="Straight Connector 56"/>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3501908" y="5898957"/>
            <a:ext cx="1837757" cy="1548284"/>
            <a:chOff x="3501908" y="5898957"/>
            <a:chExt cx="1837757" cy="1548284"/>
          </a:xfrm>
        </p:grpSpPr>
        <p:pic>
          <p:nvPicPr>
            <p:cNvPr id="2" name="Picture 1" descr="Screen Shot 2014-06-11 at 11.10.12 AM.png"/>
            <p:cNvPicPr>
              <a:picLocks noChangeAspect="1"/>
            </p:cNvPicPr>
            <p:nvPr/>
          </p:nvPicPr>
          <p:blipFill>
            <a:blip r:embed="rId3">
              <a:extLst>
                <a:ext uri="{BEBA8EAE-BF5A-486C-A8C5-ECC9F3942E4B}">
                  <a14:imgProps xmlns:a14="http://schemas.microsoft.com/office/drawing/2010/main" xmlns="">
                    <a14:imgLayer r:embed="rId4">
                      <a14:imgEffect>
                        <a14:backgroundRemoval t="8029" b="94891" l="0" r="100000"/>
                      </a14:imgEffect>
                    </a14:imgLayer>
                  </a14:imgProps>
                </a:ext>
                <a:ext uri="{28A0092B-C50C-407E-A947-70E740481C1C}">
                  <a14:useLocalDpi xmlns:a14="http://schemas.microsoft.com/office/drawing/2010/main" xmlns="" val="0"/>
                </a:ext>
              </a:extLst>
            </a:blip>
            <a:stretch>
              <a:fillRect/>
            </a:stretch>
          </p:blipFill>
          <p:spPr>
            <a:xfrm>
              <a:off x="3501908" y="6650492"/>
              <a:ext cx="1837757" cy="796749"/>
            </a:xfrm>
            <a:prstGeom prst="rect">
              <a:avLst/>
            </a:prstGeom>
          </p:spPr>
        </p:pic>
        <p:pic>
          <p:nvPicPr>
            <p:cNvPr id="8" name="Picture 7" descr="Screen Shot 2014-06-10 at 2.10.25 PM.png"/>
            <p:cNvPicPr>
              <a:picLocks noChangeAspect="1"/>
            </p:cNvPicPr>
            <p:nvPr/>
          </p:nvPicPr>
          <p:blipFill rotWithShape="1">
            <a:blip r:embed="rId5">
              <a:extLst>
                <a:ext uri="{BEBA8EAE-BF5A-486C-A8C5-ECC9F3942E4B}">
                  <a14:imgProps xmlns:a14="http://schemas.microsoft.com/office/drawing/2010/main" xmlns="">
                    <a14:imgLayer r:embed="rId6">
                      <a14:imgEffect>
                        <a14:backgroundRemoval t="0" b="99259" l="0" r="100000">
                          <a14:foregroundMark x1="70297" y1="38889" x2="70297" y2="38889"/>
                          <a14:foregroundMark x1="37954" y1="17407" x2="37954" y2="17407"/>
                          <a14:foregroundMark x1="15512" y1="18519" x2="15512" y2="18519"/>
                        </a14:backgroundRemoval>
                      </a14:imgEffect>
                    </a14:imgLayer>
                  </a14:imgProps>
                </a:ext>
                <a:ext uri="{28A0092B-C50C-407E-A947-70E740481C1C}">
                  <a14:useLocalDpi xmlns:a14="http://schemas.microsoft.com/office/drawing/2010/main" xmlns="" val="0"/>
                </a:ext>
              </a:extLst>
            </a:blip>
            <a:srcRect b="49078"/>
            <a:stretch/>
          </p:blipFill>
          <p:spPr>
            <a:xfrm>
              <a:off x="3542323" y="5898957"/>
              <a:ext cx="1656227" cy="751535"/>
            </a:xfrm>
            <a:prstGeom prst="rect">
              <a:avLst/>
            </a:prstGeom>
          </p:spPr>
        </p:pic>
      </p:grpSp>
      <p:pic>
        <p:nvPicPr>
          <p:cNvPr id="55" name="Picture 54" descr="Screen Shot 2014-06-10 at 5.39.03 PM.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558224" y="746032"/>
            <a:ext cx="3693476" cy="2767476"/>
          </a:xfrm>
          <a:prstGeom prst="rect">
            <a:avLst/>
          </a:prstGeom>
        </p:spPr>
      </p:pic>
      <p:grpSp>
        <p:nvGrpSpPr>
          <p:cNvPr id="7" name="Group 6"/>
          <p:cNvGrpSpPr/>
          <p:nvPr/>
        </p:nvGrpSpPr>
        <p:grpSpPr>
          <a:xfrm>
            <a:off x="0" y="6351394"/>
            <a:ext cx="7772401" cy="2153959"/>
            <a:chOff x="0" y="6351394"/>
            <a:chExt cx="7772401" cy="2153959"/>
          </a:xfrm>
        </p:grpSpPr>
        <p:sp>
          <p:nvSpPr>
            <p:cNvPr id="33" name="Rectangle 32"/>
            <p:cNvSpPr/>
            <p:nvPr/>
          </p:nvSpPr>
          <p:spPr>
            <a:xfrm>
              <a:off x="0" y="7871074"/>
              <a:ext cx="7772400"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3" name="Group 2"/>
            <p:cNvGrpSpPr/>
            <p:nvPr/>
          </p:nvGrpSpPr>
          <p:grpSpPr>
            <a:xfrm>
              <a:off x="4582347" y="7884634"/>
              <a:ext cx="3190054" cy="507475"/>
              <a:chOff x="4582347" y="7884634"/>
              <a:chExt cx="3190054" cy="507475"/>
            </a:xfrm>
          </p:grpSpPr>
          <p:sp>
            <p:nvSpPr>
              <p:cNvPr id="35" name="Diamond 34"/>
              <p:cNvSpPr/>
              <p:nvPr/>
            </p:nvSpPr>
            <p:spPr>
              <a:xfrm>
                <a:off x="5986874"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7" name="TextBox 66"/>
              <p:cNvSpPr txBox="1"/>
              <p:nvPr/>
            </p:nvSpPr>
            <p:spPr>
              <a:xfrm>
                <a:off x="4582347" y="7884634"/>
                <a:ext cx="319005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62" name="Oval Callout 61"/>
            <p:cNvSpPr/>
            <p:nvPr/>
          </p:nvSpPr>
          <p:spPr>
            <a:xfrm rot="15462013" flipV="1">
              <a:off x="413018" y="6228851"/>
              <a:ext cx="2153959" cy="2399046"/>
            </a:xfrm>
            <a:prstGeom prst="wedgeEllipseCallout">
              <a:avLst>
                <a:gd name="adj1" fmla="val -36970"/>
                <a:gd name="adj2" fmla="val 48187"/>
              </a:avLst>
            </a:prstGeom>
            <a:solidFill>
              <a:srgbClr val="EBF1DE"/>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50AB06"/>
                  </a:solidFill>
                  <a:latin typeface="Futura-Condensed-Normal" pitchFamily="2" charset="0"/>
                  <a:cs typeface="Futura Condensed"/>
                </a:rPr>
                <a:t>FEELING STUCK?</a:t>
              </a:r>
            </a:p>
            <a:p>
              <a:pPr algn="ctr"/>
              <a:r>
                <a:rPr lang="en-US" sz="1600" kern="1300" baseline="-25000" dirty="0" smtClean="0">
                  <a:solidFill>
                    <a:srgbClr val="50AB06"/>
                  </a:solidFill>
                  <a:latin typeface="Futura-Condensed-Normal" pitchFamily="2" charset="0"/>
                  <a:cs typeface="Futura Condensed"/>
                </a:rPr>
                <a:t>THAT</a:t>
              </a:r>
              <a:r>
                <a:rPr lang="fr-FR" sz="1600" kern="1300" baseline="-25000" dirty="0" smtClean="0">
                  <a:solidFill>
                    <a:srgbClr val="50AB06"/>
                  </a:solidFill>
                  <a:latin typeface="Futura-Condensed-Normal" pitchFamily="2" charset="0"/>
                  <a:cs typeface="Futura Condensed"/>
                </a:rPr>
                <a:t>’</a:t>
              </a:r>
              <a:r>
                <a:rPr lang="en-US" sz="1600" kern="1300" baseline="-25000" dirty="0" smtClean="0">
                  <a:solidFill>
                    <a:srgbClr val="50AB06"/>
                  </a:solidFill>
                  <a:latin typeface="Futura-Condensed-Normal" pitchFamily="2" charset="0"/>
                  <a:cs typeface="Futura Condensed"/>
                </a:rPr>
                <a:t>S OKAY! TRY THESE THINGS…</a:t>
              </a:r>
            </a:p>
          </p:txBody>
        </p:sp>
      </p:grpSp>
      <p:pic>
        <p:nvPicPr>
          <p:cNvPr id="23" name="Picture 22" descr="Screen Shot 2014-06-10 at 5.42.45 P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27313" b="98238" l="0" r="68966">
                        <a14:foregroundMark x1="51724" y1="46696" x2="51724" y2="46696"/>
                        <a14:foregroundMark x1="20690" y1="32159" x2="20690" y2="32159"/>
                        <a14:foregroundMark x1="4433" y1="32159" x2="4433" y2="32159"/>
                        <a14:foregroundMark x1="5911" y1="34361" x2="5911" y2="34361"/>
                        <a14:foregroundMark x1="7389" y1="34361" x2="7389" y2="34361"/>
                        <a14:foregroundMark x1="2956" y1="35242" x2="2956" y2="35242"/>
                        <a14:foregroundMark x1="34975" y1="60352" x2="34975" y2="60352"/>
                        <a14:foregroundMark x1="36946" y1="89868" x2="36946" y2="89868"/>
                      </a14:backgroundRemoval>
                    </a14:imgEffect>
                  </a14:imgLayer>
                </a14:imgProps>
              </a:ext>
              <a:ext uri="{28A0092B-C50C-407E-A947-70E740481C1C}">
                <a14:useLocalDpi xmlns:a14="http://schemas.microsoft.com/office/drawing/2010/main" xmlns="" val="0"/>
              </a:ext>
            </a:extLst>
          </a:blip>
          <a:srcRect t="27498" r="30179"/>
          <a:stretch/>
        </p:blipFill>
        <p:spPr>
          <a:xfrm>
            <a:off x="5888341" y="5630833"/>
            <a:ext cx="1596191" cy="1853450"/>
          </a:xfrm>
          <a:prstGeom prst="rect">
            <a:avLst/>
          </a:prstGeom>
        </p:spPr>
      </p:pic>
      <p:pic>
        <p:nvPicPr>
          <p:cNvPr id="24" name="Picture 23" descr="Screen Shot 2014-06-10 at 5.41.57 PM.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3571816" y="4265176"/>
            <a:ext cx="1706264" cy="990465"/>
          </a:xfrm>
          <a:prstGeom prst="rect">
            <a:avLst/>
          </a:prstGeom>
        </p:spPr>
      </p:pic>
      <p:pic>
        <p:nvPicPr>
          <p:cNvPr id="25" name="Picture 24" descr="Screen Shot 2014-06-10 at 5.42.20 PM.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5587853" y="4265176"/>
            <a:ext cx="1663847" cy="1105183"/>
          </a:xfrm>
          <a:prstGeom prst="rect">
            <a:avLst/>
          </a:prstGeom>
        </p:spPr>
      </p:pic>
      <p:cxnSp>
        <p:nvCxnSpPr>
          <p:cNvPr id="65" name="Straight Arrow Connector 64"/>
          <p:cNvCxnSpPr/>
          <p:nvPr/>
        </p:nvCxnSpPr>
        <p:spPr>
          <a:xfrm>
            <a:off x="5163117" y="4892152"/>
            <a:ext cx="424736"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925889" y="5255641"/>
            <a:ext cx="0" cy="537047"/>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flipV="1">
            <a:off x="3185510" y="4787427"/>
            <a:ext cx="507477" cy="355966"/>
            <a:chOff x="2382025" y="5522759"/>
            <a:chExt cx="3950500" cy="1365480"/>
          </a:xfrm>
        </p:grpSpPr>
        <p:grpSp>
          <p:nvGrpSpPr>
            <p:cNvPr id="46" name="Group 45"/>
            <p:cNvGrpSpPr/>
            <p:nvPr/>
          </p:nvGrpSpPr>
          <p:grpSpPr>
            <a:xfrm>
              <a:off x="2382025" y="5522759"/>
              <a:ext cx="989584" cy="1365480"/>
              <a:chOff x="2059192" y="4643960"/>
              <a:chExt cx="502353" cy="1339571"/>
            </a:xfrm>
          </p:grpSpPr>
          <p:cxnSp>
            <p:nvCxnSpPr>
              <p:cNvPr id="47" name="Straight Arrow Connector 46"/>
              <p:cNvCxnSpPr/>
              <p:nvPr/>
            </p:nvCxnSpPr>
            <p:spPr>
              <a:xfrm flipV="1">
                <a:off x="2059192" y="4649428"/>
                <a:ext cx="502353"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2551045" y="4643960"/>
                <a:ext cx="1" cy="1339571"/>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9" name="Straight Arrow Connector 48"/>
            <p:cNvCxnSpPr/>
            <p:nvPr/>
          </p:nvCxnSpPr>
          <p:spPr>
            <a:xfrm flipV="1">
              <a:off x="3281144" y="6760040"/>
              <a:ext cx="3051381"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2481486" y="5605767"/>
            <a:ext cx="1139408" cy="1096651"/>
            <a:chOff x="2481486" y="5362004"/>
            <a:chExt cx="1139408" cy="1365480"/>
          </a:xfrm>
        </p:grpSpPr>
        <p:grpSp>
          <p:nvGrpSpPr>
            <p:cNvPr id="19" name="Group 18"/>
            <p:cNvGrpSpPr/>
            <p:nvPr/>
          </p:nvGrpSpPr>
          <p:grpSpPr>
            <a:xfrm>
              <a:off x="3321495" y="5362004"/>
              <a:ext cx="299399" cy="1365480"/>
              <a:chOff x="3301619" y="5370359"/>
              <a:chExt cx="299399" cy="1365480"/>
            </a:xfrm>
          </p:grpSpPr>
          <p:cxnSp>
            <p:nvCxnSpPr>
              <p:cNvPr id="73" name="Straight Arrow Connector 72"/>
              <p:cNvCxnSpPr/>
              <p:nvPr/>
            </p:nvCxnSpPr>
            <p:spPr>
              <a:xfrm flipH="1">
                <a:off x="3301619" y="5370359"/>
                <a:ext cx="2" cy="136548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306199" y="6727484"/>
                <a:ext cx="294819"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cxnSp>
          <p:nvCxnSpPr>
            <p:cNvPr id="59" name="Straight Arrow Connector 58"/>
            <p:cNvCxnSpPr/>
            <p:nvPr/>
          </p:nvCxnSpPr>
          <p:spPr>
            <a:xfrm>
              <a:off x="2481486" y="5370359"/>
              <a:ext cx="831145"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457995" y="647673"/>
            <a:ext cx="2815942" cy="923330"/>
          </a:xfrm>
          <a:prstGeom prst="rect">
            <a:avLst/>
          </a:prstGeom>
          <a:noFill/>
        </p:spPr>
        <p:txBody>
          <a:bodyPr wrap="square" rtlCol="0">
            <a:spAutoFit/>
          </a:bodyPr>
          <a:lstStyle/>
          <a:p>
            <a:r>
              <a:rPr lang="en-US" sz="5400" dirty="0" smtClean="0">
                <a:latin typeface="Futura-Condensed-Normal" pitchFamily="2" charset="0"/>
                <a:cs typeface="Futura Condensed"/>
              </a:rPr>
              <a:t>SCORE</a:t>
            </a:r>
          </a:p>
        </p:txBody>
      </p:sp>
      <p:grpSp>
        <p:nvGrpSpPr>
          <p:cNvPr id="51" name="Group 50"/>
          <p:cNvGrpSpPr/>
          <p:nvPr/>
        </p:nvGrpSpPr>
        <p:grpSpPr>
          <a:xfrm>
            <a:off x="1779022" y="443435"/>
            <a:ext cx="1443318" cy="1336089"/>
            <a:chOff x="1779022" y="443435"/>
            <a:chExt cx="1443318" cy="1336089"/>
          </a:xfrm>
        </p:grpSpPr>
        <p:grpSp>
          <p:nvGrpSpPr>
            <p:cNvPr id="52" name="Group 51"/>
            <p:cNvGrpSpPr/>
            <p:nvPr/>
          </p:nvGrpSpPr>
          <p:grpSpPr>
            <a:xfrm>
              <a:off x="1779022" y="443435"/>
              <a:ext cx="1443318" cy="1336089"/>
              <a:chOff x="1690790" y="4643960"/>
              <a:chExt cx="872347" cy="656327"/>
            </a:xfrm>
          </p:grpSpPr>
          <p:cxnSp>
            <p:nvCxnSpPr>
              <p:cNvPr id="58" name="Straight Arrow Connector 57"/>
              <p:cNvCxnSpPr/>
              <p:nvPr/>
            </p:nvCxnSpPr>
            <p:spPr>
              <a:xfrm>
                <a:off x="1690790" y="4646880"/>
                <a:ext cx="872346"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3" name="Straight Arrow Connector 52"/>
            <p:cNvCxnSpPr/>
            <p:nvPr/>
          </p:nvCxnSpPr>
          <p:spPr>
            <a:xfrm>
              <a:off x="1779022"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638163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821931"/>
            <a:chOff x="422410" y="2830659"/>
            <a:chExt cx="3324338" cy="3821931"/>
          </a:xfrm>
        </p:grpSpPr>
        <p:sp>
          <p:nvSpPr>
            <p:cNvPr id="14" name="TextBox 13"/>
            <p:cNvSpPr txBox="1"/>
            <p:nvPr/>
          </p:nvSpPr>
          <p:spPr>
            <a:xfrm>
              <a:off x="515544" y="3328603"/>
              <a:ext cx="3231204" cy="3323987"/>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Optionally</a:t>
              </a:r>
              <a:r>
                <a:rPr lang="en-US" sz="1200" dirty="0">
                  <a:latin typeface="Futura-Condensed-Normal" pitchFamily="2" charset="0"/>
                  <a:cs typeface="Futura Condensed"/>
                </a:rPr>
                <a:t>, </a:t>
              </a:r>
              <a:r>
                <a:rPr lang="en-US" sz="1200" dirty="0" smtClean="0">
                  <a:latin typeface="Futura-Condensed-Normal" pitchFamily="2" charset="0"/>
                  <a:cs typeface="Futura Condensed"/>
                </a:rPr>
                <a:t>show example projects from the Extensions studio and </a:t>
              </a:r>
              <a:r>
                <a:rPr lang="en-US" sz="1200" spc="-20" dirty="0" smtClean="0">
                  <a:latin typeface="Futura-Condensed-Normal" pitchFamily="2" charset="0"/>
                  <a:cs typeface="Futura Condensed"/>
                </a:rPr>
                <a:t>have </a:t>
              </a:r>
              <a:r>
                <a:rPr lang="en-US" sz="1200" spc="-20" dirty="0">
                  <a:latin typeface="Futura-Condensed-Normal" pitchFamily="2" charset="0"/>
                  <a:cs typeface="Futura Condensed"/>
                </a:rPr>
                <a:t>the </a:t>
              </a:r>
              <a:r>
                <a:rPr lang="en-US" sz="1200" dirty="0" smtClean="0">
                  <a:latin typeface="Futura-Condensed-Normal" pitchFamily="2" charset="0"/>
                  <a:cs typeface="Futura Condensed"/>
                </a:rPr>
                <a:t>Extensions </a:t>
              </a:r>
              <a:r>
                <a:rPr lang="en-US" sz="1200" spc="-20" dirty="0" smtClean="0">
                  <a:latin typeface="Futura-Condensed-Normal" pitchFamily="2" charset="0"/>
                  <a:cs typeface="Futura Condensed"/>
                </a:rPr>
                <a:t>handout </a:t>
              </a:r>
              <a:r>
                <a:rPr lang="en-US" sz="1200" spc="-20" dirty="0">
                  <a:latin typeface="Futura-Condensed-Normal" pitchFamily="2" charset="0"/>
                  <a:cs typeface="Futura Condensed"/>
                </a:rPr>
                <a:t>available to guide students</a:t>
              </a:r>
              <a:r>
                <a:rPr lang="en-US" sz="1200" spc="-20" dirty="0" smtClean="0">
                  <a:latin typeface="Futura-Condensed-Normal" pitchFamily="2" charset="0"/>
                  <a:cs typeface="Futura Condensed"/>
                </a:rPr>
                <a:t>.</a:t>
              </a:r>
              <a:endParaRPr lang="en-US" sz="1200" spc="-2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Give students time to explore the code of programs in the Extensions studio to investigate </a:t>
              </a:r>
              <a:r>
                <a:rPr lang="en-US" sz="1200" spc="-20" dirty="0" smtClean="0">
                  <a:latin typeface="Futura-Condensed-Normal" pitchFamily="2" charset="0"/>
                  <a:cs typeface="Futura Condensed"/>
                </a:rPr>
                <a:t>different </a:t>
              </a:r>
              <a:r>
                <a:rPr lang="en-US" sz="1200" spc="-20" dirty="0">
                  <a:latin typeface="Futura-Condensed-Normal" pitchFamily="2" charset="0"/>
                  <a:cs typeface="Futura Condensed"/>
                </a:rPr>
                <a:t>ways games can be increased in difficulty or </a:t>
              </a:r>
              <a:r>
                <a:rPr lang="en-US" sz="1200" spc="-20" dirty="0" smtClean="0">
                  <a:latin typeface="Futura-Condensed-Normal" pitchFamily="2" charset="0"/>
                  <a:cs typeface="Futura Condensed"/>
                </a:rPr>
                <a:t>extended</a:t>
              </a:r>
              <a:r>
                <a:rPr lang="en-US" sz="1200" dirty="0" smtClean="0">
                  <a:latin typeface="Futura-Condensed-Normal" pitchFamily="2" charset="0"/>
                  <a:cs typeface="Futura Condensed"/>
                </a:rPr>
                <a:t>. Ask students to select one or more extensions to add to their previously started maze, pong, or scrolling game projects. Give students time to experiment and incorporate the extension(s) into their games.</a:t>
              </a:r>
              <a:endParaRPr lang="en-US" sz="1200" dirty="0">
                <a:latin typeface="Futura-Condensed-Normal" pitchFamily="2" charset="0"/>
                <a:cs typeface="Futura Condensed"/>
              </a:endParaRP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Allow </a:t>
              </a:r>
              <a:r>
                <a:rPr lang="en-US" sz="1200" dirty="0">
                  <a:latin typeface="Futura-Condensed-Normal" pitchFamily="2" charset="0"/>
                  <a:cs typeface="Futura Condensed"/>
                </a:rPr>
                <a:t>students to share their </a:t>
              </a:r>
              <a:r>
                <a:rPr lang="en-US" sz="1200" dirty="0" smtClean="0">
                  <a:latin typeface="Futura-Condensed-Normal" pitchFamily="2" charset="0"/>
                  <a:cs typeface="Futura Condensed"/>
                </a:rPr>
                <a:t>extended game projects </a:t>
              </a:r>
              <a:r>
                <a:rPr lang="en-US" sz="1200" dirty="0">
                  <a:latin typeface="Futura-Condensed-Normal" pitchFamily="2" charset="0"/>
                  <a:cs typeface="Futura Condensed"/>
                </a:rPr>
                <a:t>with one another. We suggest </a:t>
              </a:r>
              <a:r>
                <a:rPr lang="en-US" sz="1200" dirty="0" smtClean="0">
                  <a:latin typeface="Futura-Condensed-Normal" pitchFamily="2" charset="0"/>
                  <a:cs typeface="Futura Condensed"/>
                </a:rPr>
                <a:t>facilitating the pair-share or design </a:t>
              </a:r>
              <a:r>
                <a:rPr lang="en-US" sz="1200" dirty="0">
                  <a:latin typeface="Futura-Condensed-Normal" pitchFamily="2" charset="0"/>
                  <a:cs typeface="Futura Condensed"/>
                </a:rPr>
                <a:t>d</a:t>
              </a:r>
              <a:r>
                <a:rPr lang="en-US" sz="1200" dirty="0" smtClean="0">
                  <a:latin typeface="Futura-Condensed-Normal" pitchFamily="2" charset="0"/>
                  <a:cs typeface="Futura Condensed"/>
                </a:rPr>
                <a:t>emo activity to let students share their games and demonstrate what they learned.</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design process by responding to the reflection prompts in their design journals or in a group discussion</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046440"/>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b</a:t>
            </a:r>
            <a:r>
              <a:rPr lang="en-US" sz="1200" dirty="0" smtClean="0">
                <a:latin typeface="Futura-Condensed-Normal" pitchFamily="2" charset="0"/>
                <a:cs typeface="Futura Condensed"/>
              </a:rPr>
              <a:t>ecome more familiar with the </a:t>
            </a:r>
            <a:r>
              <a:rPr lang="en-US" sz="1200" dirty="0">
                <a:latin typeface="Futura-Condensed-Normal" pitchFamily="2" charset="0"/>
                <a:cs typeface="Futura Condensed"/>
              </a:rPr>
              <a:t>concepts of </a:t>
            </a:r>
            <a:r>
              <a:rPr lang="en-US" sz="1200" dirty="0" smtClean="0">
                <a:latin typeface="Futura-Condensed-Normal" pitchFamily="2" charset="0"/>
                <a:cs typeface="Futura Condensed"/>
              </a:rPr>
              <a:t>conditionals, operators, and data by exploring programs that illustrate common </a:t>
            </a:r>
            <a:r>
              <a:rPr lang="en-US" sz="1200" dirty="0">
                <a:latin typeface="Futura-Condensed-Normal" pitchFamily="2" charset="0"/>
                <a:cs typeface="Futura Condensed"/>
              </a:rPr>
              <a:t>game </a:t>
            </a:r>
            <a:r>
              <a:rPr lang="en-US" sz="1200" dirty="0" smtClean="0">
                <a:latin typeface="Futura-Condensed-Normal" pitchFamily="2" charset="0"/>
                <a:cs typeface="Futura Condensed"/>
              </a:rPr>
              <a:t>mechanics</a:t>
            </a:r>
          </a:p>
        </p:txBody>
      </p:sp>
      <p:sp>
        <p:nvSpPr>
          <p:cNvPr id="42" name="TextBox 41"/>
          <p:cNvSpPr txBox="1"/>
          <p:nvPr/>
        </p:nvSpPr>
        <p:spPr>
          <a:xfrm>
            <a:off x="1300826" y="647673"/>
            <a:ext cx="2815942" cy="800219"/>
          </a:xfrm>
          <a:prstGeom prst="rect">
            <a:avLst/>
          </a:prstGeom>
          <a:noFill/>
        </p:spPr>
        <p:txBody>
          <a:bodyPr wrap="square" rtlCol="0">
            <a:spAutoFit/>
          </a:bodyPr>
          <a:lstStyle/>
          <a:p>
            <a:r>
              <a:rPr lang="en-US" sz="4600" dirty="0" smtClean="0">
                <a:latin typeface="Futura-Condensed-Normal" pitchFamily="2" charset="0"/>
                <a:cs typeface="Futura Condensed"/>
              </a:rPr>
              <a:t>EXTENSIONS</a:t>
            </a:r>
          </a:p>
        </p:txBody>
      </p:sp>
      <p:grpSp>
        <p:nvGrpSpPr>
          <p:cNvPr id="2" name="Group 1"/>
          <p:cNvGrpSpPr/>
          <p:nvPr/>
        </p:nvGrpSpPr>
        <p:grpSpPr>
          <a:xfrm>
            <a:off x="4007796" y="2830659"/>
            <a:ext cx="3307404" cy="1144275"/>
            <a:chOff x="4007796" y="2830659"/>
            <a:chExt cx="3307404" cy="1144275"/>
          </a:xfrm>
        </p:grpSpPr>
        <p:sp>
          <p:nvSpPr>
            <p:cNvPr id="18" name="TextBox 17"/>
            <p:cNvSpPr txBox="1"/>
            <p:nvPr/>
          </p:nvSpPr>
          <p:spPr>
            <a:xfrm>
              <a:off x="4104914"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Extensions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endParaRPr lang="en-US" sz="12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Extensions </a:t>
              </a:r>
              <a:r>
                <a:rPr lang="en-US" sz="1200" dirty="0" smtClean="0">
                  <a:latin typeface="Futura-Condensed-Normal" pitchFamily="2" charset="0"/>
                  <a:cs typeface="Futura Condensed"/>
                </a:rPr>
                <a:t>studio</a:t>
              </a:r>
              <a:endParaRPr lang="en-US" sz="1200" dirty="0">
                <a:latin typeface="Futura-Condensed-Normal" pitchFamily="2" charset="0"/>
                <a:cs typeface="Futura Condensed"/>
              </a:endParaRPr>
            </a:p>
            <a:p>
              <a:r>
                <a:rPr lang="en-US" sz="1200" dirty="0">
                  <a:latin typeface="Futura-Condensed-Normal" pitchFamily="2" charset="0"/>
                  <a:cs typeface="Futura Condensed"/>
                </a:rPr>
                <a:t>      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/studios/475619</a:t>
              </a:r>
              <a:endParaRPr lang="en-US" sz="1100" dirty="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094291"/>
            <a:ext cx="3307404" cy="1326824"/>
            <a:chOff x="3992282" y="2832776"/>
            <a:chExt cx="3307404" cy="1326824"/>
          </a:xfrm>
        </p:grpSpPr>
        <p:sp>
          <p:nvSpPr>
            <p:cNvPr id="84" name="TextBox 8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are different ways of increasing difficulty in a game</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Which extensions did you add to your game project?</a:t>
              </a:r>
            </a:p>
            <a:p>
              <a:pPr marL="171450" indent="-171450">
                <a:buFont typeface="Lucida Grande"/>
                <a:buChar char="+"/>
              </a:pPr>
              <a:r>
                <a:rPr lang="en-US" sz="1200" dirty="0" smtClean="0">
                  <a:latin typeface="Futura-Condensed-Normal" pitchFamily="2" charset="0"/>
                  <a:cs typeface="Futura Condensed"/>
                </a:rPr>
                <a:t>Describe your process for including the extension(s) in your game?</a:t>
              </a:r>
              <a:endParaRPr lang="en-US" sz="1200" dirty="0">
                <a:latin typeface="Futura-Condensed-Normal" pitchFamily="2" charset="0"/>
              </a:endParaRP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717576"/>
            <a:ext cx="3307404" cy="957492"/>
            <a:chOff x="3992282" y="2832776"/>
            <a:chExt cx="3307404" cy="957492"/>
          </a:xfrm>
        </p:grpSpPr>
        <p:sp>
          <p:nvSpPr>
            <p:cNvPr id="88" name="TextBox 87"/>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incorporate extensions into their original game projects?</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57995" y="7630731"/>
            <a:ext cx="6857205" cy="352518"/>
            <a:chOff x="457995" y="7630731"/>
            <a:chExt cx="6857205" cy="352518"/>
          </a:xfrm>
        </p:grpSpPr>
        <p:sp>
          <p:nvSpPr>
            <p:cNvPr id="55" name="TextBox 54"/>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6" name="Straight Connector 5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8" name="Straight Connector 5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4104914" y="8217641"/>
            <a:ext cx="3117152" cy="1158779"/>
            <a:chOff x="3746748" y="8217641"/>
            <a:chExt cx="3475318" cy="1158779"/>
          </a:xfrm>
        </p:grpSpPr>
        <p:sp>
          <p:nvSpPr>
            <p:cNvPr id="64" name="TextBox 6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65" name="Group 64"/>
            <p:cNvGrpSpPr/>
            <p:nvPr/>
          </p:nvGrpSpPr>
          <p:grpSpPr>
            <a:xfrm>
              <a:off x="4076948" y="8385986"/>
              <a:ext cx="3145118" cy="883399"/>
              <a:chOff x="3891832" y="8385983"/>
              <a:chExt cx="3321768" cy="883398"/>
            </a:xfrm>
          </p:grpSpPr>
          <p:cxnSp>
            <p:nvCxnSpPr>
              <p:cNvPr id="69" name="Straight Connector 6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To </a:t>
            </a:r>
            <a:r>
              <a:rPr lang="en-US" sz="1200" dirty="0">
                <a:latin typeface="Futura-Condensed-Normal" pitchFamily="2" charset="0"/>
                <a:cs typeface="Futura Condensed"/>
              </a:rPr>
              <a:t>provide more scaffolding for students needing extra support, we </a:t>
            </a:r>
            <a:r>
              <a:rPr lang="en-US" sz="1200" dirty="0" smtClean="0">
                <a:latin typeface="Futura-Condensed-Normal" pitchFamily="2" charset="0"/>
                <a:cs typeface="Futura Condensed"/>
              </a:rPr>
              <a:t>suggest walking through one extension sample program (e.g., levels</a:t>
            </a:r>
            <a:r>
              <a:rPr lang="en-US" sz="1200" dirty="0">
                <a:latin typeface="Futura-Condensed-Normal" pitchFamily="2" charset="0"/>
                <a:cs typeface="Futura Condensed"/>
              </a:rPr>
              <a:t>) </a:t>
            </a:r>
            <a:r>
              <a:rPr lang="en-US" sz="1200" dirty="0" smtClean="0">
                <a:latin typeface="Futura-Condensed-Normal" pitchFamily="2" charset="0"/>
                <a:cs typeface="Futura Condensed"/>
              </a:rPr>
              <a:t>as a class and helping students add the extension </a:t>
            </a:r>
            <a:r>
              <a:rPr lang="en-US" sz="1200" dirty="0">
                <a:latin typeface="Futura-Condensed-Normal" pitchFamily="2" charset="0"/>
                <a:cs typeface="Futura Condensed"/>
              </a:rPr>
              <a:t>to their game </a:t>
            </a:r>
            <a:r>
              <a:rPr lang="en-US" sz="1200" dirty="0" smtClean="0">
                <a:latin typeface="Futura-Condensed-Normal" pitchFamily="2" charset="0"/>
                <a:cs typeface="Futura Condensed"/>
              </a:rPr>
              <a:t>projects.</a:t>
            </a:r>
          </a:p>
          <a:p>
            <a:pPr marL="171450" indent="-171450">
              <a:buFont typeface="Lucida Grande"/>
              <a:buChar char="+"/>
            </a:pPr>
            <a:r>
              <a:rPr lang="en-US" sz="1200" dirty="0" smtClean="0">
                <a:latin typeface="Futura-Condensed-Normal" pitchFamily="2" charset="0"/>
                <a:cs typeface="Futura Condensed"/>
              </a:rPr>
              <a:t>The backpack tool is one way students can incorporate parts of the extension projects into their starter games. Learn more about backpack at http://</a:t>
            </a:r>
            <a:r>
              <a:rPr lang="en-US" sz="1200" dirty="0" err="1" smtClean="0">
                <a:latin typeface="Futura-Condensed-Normal" pitchFamily="2" charset="0"/>
                <a:cs typeface="Futura Condensed"/>
              </a:rPr>
              <a:t>bit.ly</a:t>
            </a:r>
            <a:r>
              <a:rPr lang="en-US" sz="1200" dirty="0" smtClean="0">
                <a:latin typeface="Futura-Condensed-Normal" pitchFamily="2" charset="0"/>
                <a:cs typeface="Futura Condensed"/>
              </a:rPr>
              <a:t>/</a:t>
            </a:r>
            <a:r>
              <a:rPr lang="en-US" sz="1200" dirty="0" err="1" smtClean="0">
                <a:latin typeface="Futura-Condensed-Normal" pitchFamily="2" charset="0"/>
                <a:cs typeface="Futura Condensed"/>
              </a:rPr>
              <a:t>scratchbackpack</a:t>
            </a:r>
            <a:endParaRPr lang="en-US" sz="1200" dirty="0">
              <a:latin typeface="Futura-Condensed-Normal" pitchFamily="2" charset="0"/>
              <a:cs typeface="Futura Condensed"/>
            </a:endParaRPr>
          </a:p>
        </p:txBody>
      </p:sp>
      <p:sp>
        <p:nvSpPr>
          <p:cNvPr id="99" name="TextBox 98"/>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2" name="Picture 101"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103" name="Group 102"/>
          <p:cNvGrpSpPr/>
          <p:nvPr/>
        </p:nvGrpSpPr>
        <p:grpSpPr>
          <a:xfrm>
            <a:off x="3661944" y="794340"/>
            <a:ext cx="442062" cy="1123360"/>
            <a:chOff x="2853673" y="794340"/>
            <a:chExt cx="442062" cy="1123360"/>
          </a:xfrm>
        </p:grpSpPr>
        <p:cxnSp>
          <p:nvCxnSpPr>
            <p:cNvPr id="104" name="Straight Connector 103"/>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82</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56863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3829984" y="6603168"/>
            <a:ext cx="3402084" cy="877163"/>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MULTIPLAYER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25192711</a:t>
            </a:r>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Demonstrates </a:t>
            </a:r>
            <a:r>
              <a:rPr lang="en-US" sz="1100" dirty="0">
                <a:latin typeface="Futura-Condensed-Normal" pitchFamily="2" charset="0"/>
                <a:cs typeface="Futura Condensed"/>
              </a:rPr>
              <a:t>how to add another player to the </a:t>
            </a:r>
            <a:r>
              <a:rPr lang="en-US" sz="1100" dirty="0" smtClean="0">
                <a:latin typeface="Futura-Condensed-Normal" pitchFamily="2" charset="0"/>
                <a:cs typeface="Futura Condensed"/>
              </a:rPr>
              <a:t>game</a:t>
            </a:r>
            <a:r>
              <a:rPr lang="en-US" sz="1100" dirty="0">
                <a:latin typeface="Futura-Condensed-Normal" pitchFamily="2" charset="0"/>
                <a:cs typeface="Futura Condensed"/>
              </a:rPr>
              <a:t>. Player 1 </a:t>
            </a:r>
            <a:r>
              <a:rPr lang="en-US" sz="1100" dirty="0" smtClean="0">
                <a:latin typeface="Futura-Condensed-Normal" pitchFamily="2" charset="0"/>
                <a:cs typeface="Futura Condensed"/>
              </a:rPr>
              <a:t>uses the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arrow </a:t>
            </a:r>
            <a:r>
              <a:rPr lang="en-US" sz="1100" dirty="0">
                <a:latin typeface="Futura-Condensed-Normal" pitchFamily="2" charset="0"/>
                <a:cs typeface="Futura Condensed"/>
              </a:rPr>
              <a:t>keys to navigate Pico </a:t>
            </a:r>
            <a:r>
              <a:rPr lang="en-US" sz="1100" dirty="0" smtClean="0">
                <a:latin typeface="Futura-Condensed-Normal" pitchFamily="2" charset="0"/>
                <a:cs typeface="Futura Condensed"/>
              </a:rPr>
              <a:t>through </a:t>
            </a:r>
            <a:r>
              <a:rPr lang="en-US" sz="1100" dirty="0">
                <a:latin typeface="Futura-Condensed-Normal" pitchFamily="2" charset="0"/>
                <a:cs typeface="Futura Condensed"/>
              </a:rPr>
              <a:t>the maze, and player 2 </a:t>
            </a:r>
            <a:r>
              <a:rPr lang="en-US" sz="1100" dirty="0" smtClean="0">
                <a:latin typeface="Futura-Condensed-Normal" pitchFamily="2" charset="0"/>
                <a:cs typeface="Futura Condensed"/>
              </a:rPr>
              <a:t>uses the </a:t>
            </a:r>
            <a:r>
              <a:rPr lang="en-US" sz="1100" dirty="0">
                <a:latin typeface="Futura-Condensed-Normal" pitchFamily="2" charset="0"/>
                <a:cs typeface="Futura Condensed"/>
              </a:rPr>
              <a:t/>
            </a:r>
            <a:br>
              <a:rPr lang="en-US" sz="1100" dirty="0">
                <a:latin typeface="Futura-Condensed-Normal" pitchFamily="2" charset="0"/>
                <a:cs typeface="Futura Condensed"/>
              </a:rPr>
            </a:br>
            <a:r>
              <a:rPr lang="en-US" sz="1100" dirty="0">
                <a:latin typeface="Futura-Condensed-Normal" pitchFamily="2" charset="0"/>
                <a:cs typeface="Futura Condensed"/>
              </a:rPr>
              <a:t>      </a:t>
            </a:r>
            <a:r>
              <a:rPr lang="en-US" sz="1100" dirty="0" smtClean="0">
                <a:latin typeface="Futura-Condensed-Normal" pitchFamily="2" charset="0"/>
                <a:cs typeface="Futura Condensed"/>
              </a:rPr>
              <a:t>W</a:t>
            </a:r>
            <a:r>
              <a:rPr lang="en-US" sz="1100" dirty="0">
                <a:latin typeface="Futura-Condensed-Normal" pitchFamily="2" charset="0"/>
                <a:cs typeface="Futura Condensed"/>
              </a:rPr>
              <a:t>, A, </a:t>
            </a:r>
            <a:r>
              <a:rPr lang="en-US" sz="1100" dirty="0" smtClean="0">
                <a:latin typeface="Futura-Condensed-Normal" pitchFamily="2" charset="0"/>
                <a:cs typeface="Futura Condensed"/>
              </a:rPr>
              <a:t>S,</a:t>
            </a:r>
            <a:r>
              <a:rPr lang="en-US" sz="1100" dirty="0">
                <a:latin typeface="Futura-Condensed-Normal" pitchFamily="2" charset="0"/>
                <a:cs typeface="Futura Condensed"/>
              </a:rPr>
              <a:t> </a:t>
            </a:r>
            <a:r>
              <a:rPr lang="en-US" sz="1100" dirty="0" smtClean="0">
                <a:latin typeface="Futura-Condensed-Normal" pitchFamily="2" charset="0"/>
                <a:cs typeface="Futura Condensed"/>
              </a:rPr>
              <a:t>D </a:t>
            </a:r>
            <a:r>
              <a:rPr lang="en-US" sz="1100" dirty="0">
                <a:latin typeface="Futura-Condensed-Normal" pitchFamily="2" charset="0"/>
                <a:cs typeface="Futura Condensed"/>
              </a:rPr>
              <a:t>keys </a:t>
            </a:r>
            <a:r>
              <a:rPr lang="en-US" sz="1100" dirty="0" smtClean="0">
                <a:latin typeface="Futura-Condensed-Normal" pitchFamily="2" charset="0"/>
                <a:cs typeface="Futura Condensed"/>
              </a:rPr>
              <a:t>to </a:t>
            </a:r>
            <a:r>
              <a:rPr lang="en-US" sz="1100" dirty="0">
                <a:latin typeface="Futura-Condensed-Normal" pitchFamily="2" charset="0"/>
                <a:cs typeface="Futura Condensed"/>
              </a:rPr>
              <a:t>navigate Nano through the maze</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grpSp>
        <p:nvGrpSpPr>
          <p:cNvPr id="3" name="Group 2"/>
          <p:cNvGrpSpPr/>
          <p:nvPr/>
        </p:nvGrpSpPr>
        <p:grpSpPr>
          <a:xfrm>
            <a:off x="0" y="7871074"/>
            <a:ext cx="7772400" cy="532604"/>
            <a:chOff x="0" y="7871074"/>
            <a:chExt cx="7772400" cy="532604"/>
          </a:xfrm>
        </p:grpSpPr>
        <p:sp>
          <p:nvSpPr>
            <p:cNvPr id="52" name="Rectangle 51"/>
            <p:cNvSpPr/>
            <p:nvPr/>
          </p:nvSpPr>
          <p:spPr>
            <a:xfrm>
              <a:off x="0" y="7871074"/>
              <a:ext cx="7772400"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0" name="Diamond 59"/>
            <p:cNvSpPr/>
            <p:nvPr/>
          </p:nvSpPr>
          <p:spPr>
            <a:xfrm>
              <a:off x="1744862" y="8077594"/>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1" name="Diamond 60"/>
            <p:cNvSpPr/>
            <p:nvPr/>
          </p:nvSpPr>
          <p:spPr>
            <a:xfrm>
              <a:off x="5631063"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2" name="TextBox 61"/>
            <p:cNvSpPr txBox="1"/>
            <p:nvPr/>
          </p:nvSpPr>
          <p:spPr>
            <a:xfrm>
              <a:off x="0" y="7879206"/>
              <a:ext cx="387072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THINGS TO TRY</a:t>
              </a:r>
              <a:endParaRPr lang="en-US" dirty="0">
                <a:solidFill>
                  <a:schemeClr val="bg1"/>
                </a:solidFill>
                <a:latin typeface="Futura-Condensed-Normal" pitchFamily="2" charset="0"/>
                <a:cs typeface="Futura Condensed"/>
              </a:endParaRPr>
            </a:p>
          </p:txBody>
        </p:sp>
        <p:sp>
          <p:nvSpPr>
            <p:cNvPr id="63" name="TextBox 62"/>
            <p:cNvSpPr txBox="1"/>
            <p:nvPr/>
          </p:nvSpPr>
          <p:spPr>
            <a:xfrm>
              <a:off x="3870726" y="7884634"/>
              <a:ext cx="390167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grpSp>
        <p:nvGrpSpPr>
          <p:cNvPr id="6" name="Group 5"/>
          <p:cNvGrpSpPr/>
          <p:nvPr/>
        </p:nvGrpSpPr>
        <p:grpSpPr>
          <a:xfrm>
            <a:off x="445295" y="1522398"/>
            <a:ext cx="2357172" cy="1704290"/>
            <a:chOff x="409710" y="1457232"/>
            <a:chExt cx="2357172" cy="1704290"/>
          </a:xfrm>
        </p:grpSpPr>
        <p:sp>
          <p:nvSpPr>
            <p:cNvPr id="10" name="TextBox 9"/>
            <p:cNvSpPr txBox="1"/>
            <p:nvPr/>
          </p:nvSpPr>
          <p:spPr>
            <a:xfrm>
              <a:off x="502845" y="1457232"/>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EXTEND AND REIMAGINE GAMES IN SCRATCH?</a:t>
              </a:r>
              <a:endParaRPr lang="en-US" sz="1200" dirty="0">
                <a:latin typeface="Futura-Condensed-Normal" pitchFamily="2" charset="0"/>
                <a:cs typeface="Futura Condensed"/>
              </a:endParaRPr>
            </a:p>
          </p:txBody>
        </p:sp>
        <p:sp>
          <p:nvSpPr>
            <p:cNvPr id="13" name="TextBox 12"/>
            <p:cNvSpPr txBox="1"/>
            <p:nvPr/>
          </p:nvSpPr>
          <p:spPr>
            <a:xfrm>
              <a:off x="409710" y="2145859"/>
              <a:ext cx="2357172" cy="1015663"/>
            </a:xfrm>
            <a:prstGeom prst="rect">
              <a:avLst/>
            </a:prstGeom>
            <a:noFill/>
          </p:spPr>
          <p:txBody>
            <a:bodyPr wrap="square" rtlCol="0">
              <a:spAutoFit/>
            </a:bodyPr>
            <a:lstStyle/>
            <a:p>
              <a:pPr algn="just"/>
              <a:r>
                <a:rPr lang="en-US" sz="1200" dirty="0" smtClean="0">
                  <a:latin typeface="Futura-Condensed-Normal" pitchFamily="2" charset="0"/>
                  <a:cs typeface="Futura Condensed"/>
                </a:rPr>
                <a:t>Get into game design by adding extended features within your Scratch project! </a:t>
              </a:r>
              <a:r>
                <a:rPr lang="en-US" sz="1200" dirty="0">
                  <a:latin typeface="Futura-Condensed-Normal" pitchFamily="2" charset="0"/>
                  <a:cs typeface="Futura Condensed"/>
                </a:rPr>
                <a:t>C</a:t>
              </a:r>
              <a:r>
                <a:rPr lang="en-US" sz="1200" dirty="0" smtClean="0">
                  <a:latin typeface="Futura-Condensed-Normal" pitchFamily="2" charset="0"/>
                  <a:cs typeface="Futura Condensed"/>
                </a:rPr>
                <a:t>hoose at least one (or more!) of the following extensions and add it to your previously started maze, pong, or scrolling games.</a:t>
              </a:r>
              <a:endParaRPr lang="en-US" sz="1200" dirty="0">
                <a:solidFill>
                  <a:srgbClr val="000000"/>
                </a:solidFill>
                <a:latin typeface="Futura-Condensed-Normal" pitchFamily="2" charset="0"/>
                <a:cs typeface="Futura Condensed"/>
              </a:endParaRPr>
            </a:p>
          </p:txBody>
        </p:sp>
      </p:grpSp>
      <p:sp>
        <p:nvSpPr>
          <p:cNvPr id="38" name="TextBox 37"/>
          <p:cNvSpPr txBox="1"/>
          <p:nvPr/>
        </p:nvSpPr>
        <p:spPr>
          <a:xfrm>
            <a:off x="4076669" y="8474325"/>
            <a:ext cx="3314032" cy="1200329"/>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another extension to your maze, pong, or scrolling game.</a:t>
            </a:r>
          </a:p>
          <a:p>
            <a:pPr marL="171450" indent="-171450">
              <a:buFont typeface="Lucida Grande"/>
              <a:buChar char="+"/>
            </a:pPr>
            <a:r>
              <a:rPr lang="en-US" sz="1200" kern="1100" spc="-20" dirty="0" smtClean="0">
                <a:latin typeface="Futura-Condensed-Normal" pitchFamily="2" charset="0"/>
                <a:cs typeface="Futura Condensed"/>
              </a:rPr>
              <a:t>Challenge yourself to do more! Continue going through each of the extensions and add them to your games.</a:t>
            </a:r>
          </a:p>
          <a:p>
            <a:pPr marL="171450" indent="-171450">
              <a:buFont typeface="Lucida Grande"/>
              <a:buChar char="+"/>
            </a:pPr>
            <a:r>
              <a:rPr lang="en-US" sz="1200" kern="1100" spc="-20" dirty="0" smtClean="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Share your project with a neighbor and give each other feedback on your games.</a:t>
            </a:r>
            <a:endParaRPr lang="en-US" sz="1200" kern="1100" spc="-20" dirty="0">
              <a:latin typeface="Futura-Condensed-Normal" pitchFamily="2" charset="0"/>
              <a:cs typeface="Futura Condensed"/>
            </a:endParaRPr>
          </a:p>
        </p:txBody>
      </p:sp>
      <p:cxnSp>
        <p:nvCxnSpPr>
          <p:cNvPr id="70" name="Straight Connector 69"/>
          <p:cNvCxnSpPr/>
          <p:nvPr/>
        </p:nvCxnSpPr>
        <p:spPr>
          <a:xfrm>
            <a:off x="3870726"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3829984" y="668932"/>
            <a:ext cx="3402084" cy="707886"/>
          </a:xfrm>
          <a:prstGeom prst="rect">
            <a:avLst/>
          </a:prstGeom>
          <a:ln w="12700" cmpd="sng">
            <a:noFill/>
            <a:prstDash val="dash"/>
          </a:ln>
        </p:spPr>
        <p:txBody>
          <a:bodyPr wrap="square" lIns="0" tIns="91440" rIns="0" bIns="91440">
            <a:spAutoFit/>
          </a:bodyPr>
          <a:lstStyle/>
          <a:p>
            <a:pPr>
              <a:buSzPct val="100000"/>
            </a:pPr>
            <a:r>
              <a:rPr lang="en-US" sz="1200" b="1" dirty="0" smtClean="0">
                <a:latin typeface="Futura-Condensed-Normal" pitchFamily="2" charset="0"/>
                <a:cs typeface="Futura Condensed"/>
              </a:rPr>
              <a:t>+  SCORE</a:t>
            </a:r>
            <a:r>
              <a:rPr lang="en-US" sz="1000" b="1" dirty="0" smtClean="0">
                <a:latin typeface="Futura-Condensed-Normal" pitchFamily="2" charset="0"/>
                <a:cs typeface="Futura Condensed"/>
              </a:rPr>
              <a:t>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1940443</a:t>
            </a:r>
            <a:endParaRPr lang="en-US" sz="600" dirty="0">
              <a:latin typeface="Futura-Condensed-Normal" pitchFamily="2" charset="0"/>
              <a:cs typeface="Futura Condensed"/>
            </a:endParaRPr>
          </a:p>
          <a:p>
            <a:r>
              <a:rPr lang="en-US" sz="1100" dirty="0">
                <a:latin typeface="Futura-Condensed-Normal" pitchFamily="2" charset="0"/>
                <a:cs typeface="Futura Condensed"/>
              </a:rPr>
              <a:t>      Demonstrates how to set and change a score. </a:t>
            </a:r>
            <a:r>
              <a:rPr lang="en-US" sz="1100" dirty="0" smtClean="0">
                <a:latin typeface="Futura-Condensed-Normal" pitchFamily="2" charset="0"/>
                <a:cs typeface="Futura Condensed"/>
              </a:rPr>
              <a:t>Receive </a:t>
            </a:r>
            <a:r>
              <a:rPr lang="en-US" sz="1100" dirty="0">
                <a:latin typeface="Futura-Condensed-Normal" pitchFamily="2" charset="0"/>
                <a:cs typeface="Futura Condensed"/>
              </a:rPr>
              <a:t>10 </a:t>
            </a:r>
            <a:r>
              <a:rPr lang="en-US" sz="1100" dirty="0" smtClean="0">
                <a:latin typeface="Futura-Condensed-Normal" pitchFamily="2" charset="0"/>
                <a:cs typeface="Futura Condensed"/>
              </a:rPr>
              <a:t>points </a:t>
            </a:r>
            <a:r>
              <a:rPr lang="en-US" sz="1100" dirty="0">
                <a:latin typeface="Futura-Condensed-Normal" pitchFamily="2" charset="0"/>
                <a:cs typeface="Futura Condensed"/>
              </a:rPr>
              <a:t>every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time </a:t>
            </a:r>
            <a:r>
              <a:rPr lang="en-US" sz="1100" dirty="0">
                <a:latin typeface="Futura-Condensed-Normal" pitchFamily="2" charset="0"/>
                <a:cs typeface="Futura Condensed"/>
              </a:rPr>
              <a:t>the Scratch cat </a:t>
            </a:r>
            <a:r>
              <a:rPr lang="en-US" sz="1100" dirty="0" smtClean="0">
                <a:latin typeface="Futura-Condensed-Normal" pitchFamily="2" charset="0"/>
                <a:cs typeface="Futura Condensed"/>
              </a:rPr>
              <a:t>is clicked.</a:t>
            </a:r>
            <a:endParaRPr lang="en-US" sz="1100" dirty="0">
              <a:latin typeface="Futura-Condensed-Normal" pitchFamily="2" charset="0"/>
              <a:cs typeface="Futura Condensed"/>
            </a:endParaRPr>
          </a:p>
        </p:txBody>
      </p:sp>
      <p:sp>
        <p:nvSpPr>
          <p:cNvPr id="79" name="Rectangle 78"/>
          <p:cNvSpPr/>
          <p:nvPr/>
        </p:nvSpPr>
        <p:spPr>
          <a:xfrm>
            <a:off x="3829984" y="2152492"/>
            <a:ext cx="3402084"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TIMER</a:t>
            </a:r>
            <a:r>
              <a:rPr lang="en-US" sz="1000" b="1" dirty="0" smtClean="0">
                <a:latin typeface="Futura-Condensed-Normal" pitchFamily="2" charset="0"/>
                <a:cs typeface="Futura Condensed"/>
              </a:rPr>
              <a:t>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1940445</a:t>
            </a:r>
            <a:endParaRPr lang="en-US" sz="600" dirty="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Demonstrates </a:t>
            </a:r>
            <a:r>
              <a:rPr lang="en-US" sz="1100" dirty="0">
                <a:latin typeface="Futura-Condensed-Normal" pitchFamily="2" charset="0"/>
                <a:cs typeface="Futura Condensed"/>
              </a:rPr>
              <a:t>how to use a timer. Use the mouse </a:t>
            </a:r>
            <a:r>
              <a:rPr lang="en-US" sz="1100" dirty="0" smtClean="0">
                <a:latin typeface="Futura-Condensed-Normal" pitchFamily="2" charset="0"/>
                <a:cs typeface="Futura Condensed"/>
              </a:rPr>
              <a:t>to navigate </a:t>
            </a:r>
            <a:r>
              <a:rPr lang="en-US" sz="1100" dirty="0">
                <a:latin typeface="Futura-Condensed-Normal" pitchFamily="2" charset="0"/>
                <a:cs typeface="Futura Condensed"/>
              </a:rPr>
              <a:t>the </a:t>
            </a:r>
            <a:r>
              <a:rPr lang="en-US" sz="1100" dirty="0" smtClean="0">
                <a:latin typeface="Futura-Condensed-Normal" pitchFamily="2" charset="0"/>
                <a:cs typeface="Futura Condensed"/>
              </a:rPr>
              <a:t>Scratch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cat </a:t>
            </a:r>
            <a:r>
              <a:rPr lang="en-US" sz="1100" dirty="0">
                <a:latin typeface="Futura-Condensed-Normal" pitchFamily="2" charset="0"/>
                <a:cs typeface="Futura Condensed"/>
              </a:rPr>
              <a:t>to Gobo</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sp>
        <p:nvSpPr>
          <p:cNvPr id="76" name="Rectangle 75"/>
          <p:cNvSpPr/>
          <p:nvPr/>
        </p:nvSpPr>
        <p:spPr>
          <a:xfrm>
            <a:off x="3829986" y="4377831"/>
            <a:ext cx="3402082"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MOUSE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25192659</a:t>
            </a:r>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 </a:t>
            </a:r>
            <a:r>
              <a:rPr lang="en-US" sz="1100" dirty="0" smtClean="0">
                <a:latin typeface="Futura-Condensed-Normal" pitchFamily="2" charset="0"/>
                <a:cs typeface="Futura Condensed"/>
              </a:rPr>
              <a:t>Demonstrates </a:t>
            </a:r>
            <a:r>
              <a:rPr lang="en-US" sz="1100" dirty="0">
                <a:latin typeface="Futura-Condensed-Normal" pitchFamily="2" charset="0"/>
                <a:cs typeface="Futura Condensed"/>
              </a:rPr>
              <a:t>how to program the mouse to control game play. </a:t>
            </a:r>
            <a:r>
              <a:rPr lang="en-US" sz="1100" dirty="0" smtClean="0">
                <a:latin typeface="Futura-Condensed-Normal" pitchFamily="2" charset="0"/>
                <a:cs typeface="Futura Condensed"/>
              </a:rPr>
              <a:t>Move the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mouse </a:t>
            </a:r>
            <a:r>
              <a:rPr lang="en-US" sz="1100" dirty="0">
                <a:latin typeface="Futura-Condensed-Normal" pitchFamily="2" charset="0"/>
                <a:cs typeface="Futura Condensed"/>
              </a:rPr>
              <a:t>to move the </a:t>
            </a:r>
            <a:r>
              <a:rPr lang="en-US" sz="1100" dirty="0" smtClean="0">
                <a:latin typeface="Futura-Condensed-Normal" pitchFamily="2" charset="0"/>
                <a:cs typeface="Futura Condensed"/>
              </a:rPr>
              <a:t>paddle.</a:t>
            </a:r>
            <a:endParaRPr lang="en-US" sz="1100" dirty="0">
              <a:latin typeface="Futura-Condensed-Normal" pitchFamily="2" charset="0"/>
              <a:cs typeface="Futura Condensed"/>
            </a:endParaRPr>
          </a:p>
        </p:txBody>
      </p:sp>
      <p:sp>
        <p:nvSpPr>
          <p:cNvPr id="77" name="Rectangle 76"/>
          <p:cNvSpPr/>
          <p:nvPr/>
        </p:nvSpPr>
        <p:spPr>
          <a:xfrm>
            <a:off x="3829984" y="5119610"/>
            <a:ext cx="3402084"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RESTART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25192935</a:t>
            </a:r>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Demonstrates </a:t>
            </a:r>
            <a:r>
              <a:rPr lang="en-US" sz="1100" dirty="0">
                <a:latin typeface="Futura-Condensed-Normal" pitchFamily="2" charset="0"/>
                <a:cs typeface="Futura Condensed"/>
              </a:rPr>
              <a:t>how to make a button to restart the game. Click on </a:t>
            </a:r>
            <a:r>
              <a:rPr lang="en-US" sz="1100" dirty="0" smtClean="0">
                <a:latin typeface="Futura-Condensed-Normal" pitchFamily="2" charset="0"/>
                <a:cs typeface="Futura Condensed"/>
              </a:rPr>
              <a:t>the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RESTART button to restart.</a:t>
            </a:r>
            <a:endParaRPr lang="en-US" sz="1100" dirty="0">
              <a:latin typeface="Futura-Condensed-Normal" pitchFamily="2" charset="0"/>
              <a:cs typeface="Futura Condensed"/>
            </a:endParaRPr>
          </a:p>
        </p:txBody>
      </p:sp>
      <p:sp>
        <p:nvSpPr>
          <p:cNvPr id="81" name="Rectangle 80"/>
          <p:cNvSpPr/>
          <p:nvPr/>
        </p:nvSpPr>
        <p:spPr>
          <a:xfrm>
            <a:off x="3829986" y="3636052"/>
            <a:ext cx="3402082"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REWARDS</a:t>
            </a:r>
            <a:r>
              <a:rPr lang="en-US" sz="1200" dirty="0" smtClean="0">
                <a:latin typeface="Futura-Condensed-Normal" pitchFamily="2" charset="0"/>
                <a:cs typeface="Futura Condensed"/>
              </a:rPr>
              <a:t> </a:t>
            </a:r>
            <a:r>
              <a:rPr lang="en-US" sz="1000" dirty="0" smtClean="0">
                <a:latin typeface="Futura-Condensed-Normal" pitchFamily="2" charset="0"/>
                <a:cs typeface="Futura Condensed"/>
              </a:rPr>
              <a:t>http</a:t>
            </a:r>
            <a:r>
              <a:rPr lang="en-US" sz="1000" dirty="0">
                <a:latin typeface="Futura-Condensed-Normal" pitchFamily="2" charset="0"/>
                <a:cs typeface="Futura Condensed"/>
              </a:rPr>
              <a:t>://</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1940456</a:t>
            </a:r>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Demonstrates </a:t>
            </a:r>
            <a:r>
              <a:rPr lang="en-US" sz="1100" dirty="0">
                <a:latin typeface="Futura-Condensed-Normal" pitchFamily="2" charset="0"/>
                <a:cs typeface="Futura Condensed"/>
              </a:rPr>
              <a:t>how to collect items. Use the arrow keys to move </a:t>
            </a:r>
            <a:r>
              <a:rPr lang="en-US" sz="1100" dirty="0" smtClean="0">
                <a:latin typeface="Futura-Condensed-Normal" pitchFamily="2" charset="0"/>
                <a:cs typeface="Futura Condensed"/>
              </a:rPr>
              <a:t>the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Scratch </a:t>
            </a:r>
            <a:r>
              <a:rPr lang="en-US" sz="1100" dirty="0">
                <a:latin typeface="Futura-Condensed-Normal" pitchFamily="2" charset="0"/>
                <a:cs typeface="Futura Condensed"/>
              </a:rPr>
              <a:t>cat around to collect </a:t>
            </a:r>
            <a:r>
              <a:rPr lang="en-US" sz="1100" dirty="0" smtClean="0">
                <a:latin typeface="Futura-Condensed-Normal" pitchFamily="2" charset="0"/>
                <a:cs typeface="Futura Condensed"/>
              </a:rPr>
              <a:t>quest items.</a:t>
            </a:r>
            <a:endParaRPr lang="en-US" sz="1100" dirty="0">
              <a:latin typeface="Futura-Condensed-Normal" pitchFamily="2" charset="0"/>
              <a:cs typeface="Futura Condensed"/>
            </a:endParaRPr>
          </a:p>
        </p:txBody>
      </p:sp>
      <p:sp>
        <p:nvSpPr>
          <p:cNvPr id="82" name="Rectangle 81"/>
          <p:cNvSpPr/>
          <p:nvPr/>
        </p:nvSpPr>
        <p:spPr>
          <a:xfrm>
            <a:off x="3829986" y="5861389"/>
            <a:ext cx="3402082"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MENU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25192991</a:t>
            </a:r>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Demonstrates how to display a menu screen at the beginning of the </a:t>
            </a:r>
          </a:p>
          <a:p>
            <a:r>
              <a:rPr lang="en-US" sz="1100" dirty="0" smtClean="0">
                <a:latin typeface="Futura-Condensed-Normal" pitchFamily="2" charset="0"/>
                <a:cs typeface="Futura Condensed"/>
              </a:rPr>
              <a:t>      game</a:t>
            </a:r>
            <a:r>
              <a:rPr lang="en-US" sz="1100" dirty="0">
                <a:latin typeface="Futura-Condensed-Normal" pitchFamily="2" charset="0"/>
                <a:cs typeface="Futura Condensed"/>
              </a:rPr>
              <a:t>. Click START or DIRECTIONS </a:t>
            </a:r>
            <a:r>
              <a:rPr lang="en-US" sz="1100" dirty="0" smtClean="0">
                <a:latin typeface="Futura-Condensed-Normal" pitchFamily="2" charset="0"/>
                <a:cs typeface="Futura Condensed"/>
              </a:rPr>
              <a:t>on </a:t>
            </a:r>
            <a:r>
              <a:rPr lang="en-US" sz="1100" dirty="0">
                <a:latin typeface="Futura-Condensed-Normal" pitchFamily="2" charset="0"/>
                <a:cs typeface="Futura Condensed"/>
              </a:rPr>
              <a:t>the menu screen</a:t>
            </a:r>
            <a:r>
              <a:rPr lang="en-US" sz="1100" dirty="0" smtClean="0">
                <a:latin typeface="Futura-Condensed-Normal" pitchFamily="2" charset="0"/>
                <a:cs typeface="Futura Condensed"/>
              </a:rPr>
              <a:t>.</a:t>
            </a:r>
            <a:endParaRPr lang="en-US" sz="1100" dirty="0">
              <a:latin typeface="Futura-Condensed-Normal" pitchFamily="2" charset="0"/>
              <a:cs typeface="Futura Condensed"/>
            </a:endParaRPr>
          </a:p>
        </p:txBody>
      </p:sp>
      <p:sp>
        <p:nvSpPr>
          <p:cNvPr id="83" name="Rectangle 82"/>
          <p:cNvSpPr/>
          <p:nvPr/>
        </p:nvSpPr>
        <p:spPr>
          <a:xfrm>
            <a:off x="3829984" y="1410712"/>
            <a:ext cx="3402084"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LEVELS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1940453</a:t>
            </a:r>
            <a:endParaRPr lang="en-US" sz="600" dirty="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Demonstrates </a:t>
            </a:r>
            <a:r>
              <a:rPr lang="en-US" sz="1100" dirty="0">
                <a:latin typeface="Futura-Condensed-Normal" pitchFamily="2" charset="0"/>
                <a:cs typeface="Futura Condensed"/>
              </a:rPr>
              <a:t>how to change levels. Score </a:t>
            </a:r>
            <a:r>
              <a:rPr lang="en-US" sz="1100" dirty="0" smtClean="0">
                <a:latin typeface="Futura-Condensed-Normal" pitchFamily="2" charset="0"/>
                <a:cs typeface="Futura Condensed"/>
              </a:rPr>
              <a:t>increases </a:t>
            </a:r>
            <a:r>
              <a:rPr lang="en-US" sz="1100" dirty="0">
                <a:latin typeface="Futura-Condensed-Normal" pitchFamily="2" charset="0"/>
                <a:cs typeface="Futura Condensed"/>
              </a:rPr>
              <a:t>by 1 every </a:t>
            </a:r>
            <a:r>
              <a:rPr lang="en-US" sz="1100" dirty="0" smtClean="0">
                <a:latin typeface="Futura-Condensed-Normal" pitchFamily="2" charset="0"/>
                <a:cs typeface="Futura Condensed"/>
              </a:rPr>
              <a:t>time the </a:t>
            </a:r>
          </a:p>
          <a:p>
            <a:r>
              <a:rPr lang="en-US" sz="1100" dirty="0">
                <a:latin typeface="Futura-Condensed-Normal" pitchFamily="2" charset="0"/>
                <a:cs typeface="Futura Condensed"/>
              </a:rPr>
              <a:t> </a:t>
            </a:r>
            <a:r>
              <a:rPr lang="en-US" sz="1100" dirty="0" smtClean="0">
                <a:latin typeface="Futura-Condensed-Normal" pitchFamily="2" charset="0"/>
                <a:cs typeface="Futura Condensed"/>
              </a:rPr>
              <a:t>     space bar is pressed. Level increases by 1 for every 10 points.</a:t>
            </a:r>
            <a:endParaRPr lang="en-US" sz="1100" dirty="0">
              <a:latin typeface="Futura-Condensed-Normal" pitchFamily="2" charset="0"/>
              <a:cs typeface="Futura Condensed"/>
            </a:endParaRPr>
          </a:p>
        </p:txBody>
      </p:sp>
      <p:sp>
        <p:nvSpPr>
          <p:cNvPr id="84" name="Rectangle 83"/>
          <p:cNvSpPr/>
          <p:nvPr/>
        </p:nvSpPr>
        <p:spPr>
          <a:xfrm>
            <a:off x="3829984" y="2894272"/>
            <a:ext cx="3402084" cy="707886"/>
          </a:xfrm>
          <a:prstGeom prst="rect">
            <a:avLst/>
          </a:prstGeom>
          <a:ln w="12700" cmpd="sng">
            <a:noFill/>
            <a:prstDash val="dash"/>
          </a:ln>
        </p:spPr>
        <p:txBody>
          <a:bodyPr wrap="square" lIns="0" tIns="91440" rIns="0" bIns="91440">
            <a:spAutoFit/>
          </a:bodyPr>
          <a:lstStyle/>
          <a:p>
            <a:r>
              <a:rPr lang="en-US" sz="1200" b="1" dirty="0" smtClean="0">
                <a:latin typeface="Futura-Condensed-Normal" pitchFamily="2" charset="0"/>
                <a:cs typeface="Futura Condensed"/>
              </a:rPr>
              <a:t>+  ENEMIES </a:t>
            </a:r>
            <a:r>
              <a:rPr lang="en-US" sz="1000" dirty="0" smtClean="0">
                <a:latin typeface="Futura-Condensed-Normal" pitchFamily="2" charset="0"/>
                <a:cs typeface="Futura Condensed"/>
              </a:rPr>
              <a:t>http</a:t>
            </a:r>
            <a:r>
              <a:rPr lang="en-US" sz="1000" dirty="0">
                <a:latin typeface="Futura-Condensed-Normal" pitchFamily="2" charset="0"/>
                <a:cs typeface="Futura Condensed"/>
              </a:rPr>
              <a:t>://</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1940450</a:t>
            </a:r>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Demonstrates </a:t>
            </a:r>
            <a:r>
              <a:rPr lang="en-US" sz="1100" dirty="0">
                <a:latin typeface="Futura-Condensed-Normal" pitchFamily="2" charset="0"/>
                <a:cs typeface="Futura Condensed"/>
              </a:rPr>
              <a:t>how to add an enemy. Avoid the </a:t>
            </a:r>
            <a:r>
              <a:rPr lang="en-US" sz="1100" dirty="0" smtClean="0">
                <a:latin typeface="Futura-Condensed-Normal" pitchFamily="2" charset="0"/>
                <a:cs typeface="Futura Condensed"/>
              </a:rPr>
              <a:t>tennis ball by using the </a:t>
            </a:r>
          </a:p>
          <a:p>
            <a:r>
              <a:rPr lang="en-US" sz="1100" dirty="0" smtClean="0">
                <a:latin typeface="Futura-Condensed-Normal" pitchFamily="2" charset="0"/>
                <a:cs typeface="Futura Condensed"/>
              </a:rPr>
              <a:t>      up and down arrow keys.</a:t>
            </a:r>
            <a:endParaRPr lang="en-US" sz="1100" dirty="0">
              <a:latin typeface="Futura-Condensed-Normal" pitchFamily="2" charset="0"/>
              <a:cs typeface="Futura Condensed"/>
            </a:endParaRPr>
          </a:p>
        </p:txBody>
      </p:sp>
      <p:grpSp>
        <p:nvGrpSpPr>
          <p:cNvPr id="2" name="Group 1"/>
          <p:cNvGrpSpPr/>
          <p:nvPr/>
        </p:nvGrpSpPr>
        <p:grpSpPr>
          <a:xfrm>
            <a:off x="427031" y="3857808"/>
            <a:ext cx="2970866" cy="1658017"/>
            <a:chOff x="427031" y="3857808"/>
            <a:chExt cx="2970866" cy="1658017"/>
          </a:xfrm>
        </p:grpSpPr>
        <p:grpSp>
          <p:nvGrpSpPr>
            <p:cNvPr id="8" name="Group 7"/>
            <p:cNvGrpSpPr/>
            <p:nvPr/>
          </p:nvGrpSpPr>
          <p:grpSpPr>
            <a:xfrm>
              <a:off x="427031" y="3857808"/>
              <a:ext cx="2970866" cy="1658017"/>
              <a:chOff x="427031" y="3857808"/>
              <a:chExt cx="2970866" cy="1658017"/>
            </a:xfrm>
          </p:grpSpPr>
          <p:sp>
            <p:nvSpPr>
              <p:cNvPr id="14" name="TextBox 13"/>
              <p:cNvSpPr txBox="1"/>
              <p:nvPr/>
            </p:nvSpPr>
            <p:spPr>
              <a:xfrm>
                <a:off x="427031" y="4232397"/>
                <a:ext cx="2885167" cy="1283428"/>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Extensions </a:t>
                </a:r>
                <a:r>
                  <a:rPr lang="en-US" sz="1200" dirty="0">
                    <a:latin typeface="Futura-Condensed-Normal" pitchFamily="2" charset="0"/>
                    <a:cs typeface="Futura Condensed"/>
                  </a:rPr>
                  <a:t>s</a:t>
                </a:r>
                <a:r>
                  <a:rPr lang="en-US" sz="1200" dirty="0" smtClean="0">
                    <a:latin typeface="Futura-Condensed-Normal" pitchFamily="2" charset="0"/>
                    <a:cs typeface="Futura Condensed"/>
                  </a:rPr>
                  <a:t>tudio: </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475619</a:t>
                </a:r>
              </a:p>
              <a:p>
                <a:pPr marL="171450" indent="-171450">
                  <a:lnSpc>
                    <a:spcPct val="130000"/>
                  </a:lnSpc>
                  <a:buFont typeface="Wingdings" charset="2"/>
                  <a:buChar char="q"/>
                </a:pPr>
                <a:r>
                  <a:rPr lang="en-US" sz="1200" dirty="0" smtClean="0">
                    <a:latin typeface="Futura-Condensed-Normal" pitchFamily="2" charset="0"/>
                    <a:cs typeface="Futura Condensed"/>
                  </a:rPr>
                  <a:t>Choose one (or more) of the extensions to explore.</a:t>
                </a:r>
              </a:p>
              <a:p>
                <a:pPr marL="171450" indent="-171450">
                  <a:lnSpc>
                    <a:spcPct val="130000"/>
                  </a:lnSpc>
                  <a:buFont typeface="Wingdings" charset="2"/>
                  <a:buChar char="q"/>
                </a:pPr>
                <a:r>
                  <a:rPr lang="en-US" sz="1200" dirty="0" smtClean="0">
                    <a:latin typeface="Futura-Condensed-Normal" pitchFamily="2" charset="0"/>
                    <a:cs typeface="Futura Condensed"/>
                  </a:rPr>
                  <a:t>Incorporate your choice into your previously started game projects!</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cxnSp>
          <p:nvCxnSpPr>
            <p:cNvPr id="40" name="Straight Connector 39"/>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308272" y="8474325"/>
            <a:ext cx="3356511" cy="1384995"/>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The backpack can be an extremely useful tool while programming in Scratch. It can store everything from lines of code, to music files, to sprites, and more. Try using it to incorporate extensions into your game projects.</a:t>
            </a:r>
          </a:p>
          <a:p>
            <a:pPr marL="171450" indent="-171450">
              <a:buFont typeface="Lucida Grande"/>
              <a:buChar char="+"/>
            </a:pPr>
            <a:r>
              <a:rPr lang="en-US" sz="1200" kern="1100" spc="-20" dirty="0" smtClean="0">
                <a:latin typeface="Futura-Condensed-Normal" pitchFamily="2" charset="0"/>
                <a:cs typeface="Futura Condensed"/>
              </a:rPr>
              <a:t>Alternatively, sketching out ideas and bits of code in your design journal is another great method for planning how to incorporate your extensions.</a:t>
            </a:r>
            <a:endParaRPr lang="en-US" sz="1200" kern="1100" spc="-20" dirty="0">
              <a:latin typeface="Futura-Condensed-Normal" pitchFamily="2" charset="0"/>
              <a:cs typeface="Futura Condensed"/>
            </a:endParaRPr>
          </a:p>
        </p:txBody>
      </p:sp>
      <p:sp>
        <p:nvSpPr>
          <p:cNvPr id="35" name="TextBox 34"/>
          <p:cNvSpPr txBox="1"/>
          <p:nvPr/>
        </p:nvSpPr>
        <p:spPr>
          <a:xfrm>
            <a:off x="457995" y="647673"/>
            <a:ext cx="2815942" cy="800219"/>
          </a:xfrm>
          <a:prstGeom prst="rect">
            <a:avLst/>
          </a:prstGeom>
          <a:noFill/>
        </p:spPr>
        <p:txBody>
          <a:bodyPr wrap="square" rtlCol="0">
            <a:spAutoFit/>
          </a:bodyPr>
          <a:lstStyle/>
          <a:p>
            <a:r>
              <a:rPr lang="en-US" sz="4600" dirty="0" smtClean="0">
                <a:latin typeface="Futura-Condensed-Normal" pitchFamily="2" charset="0"/>
                <a:cs typeface="Futura Condensed"/>
              </a:rPr>
              <a:t>EXTENSIONS</a:t>
            </a:r>
          </a:p>
        </p:txBody>
      </p:sp>
      <p:grpSp>
        <p:nvGrpSpPr>
          <p:cNvPr id="36" name="Group 35"/>
          <p:cNvGrpSpPr/>
          <p:nvPr/>
        </p:nvGrpSpPr>
        <p:grpSpPr>
          <a:xfrm>
            <a:off x="2571138" y="443435"/>
            <a:ext cx="651202" cy="1336089"/>
            <a:chOff x="2571138" y="443435"/>
            <a:chExt cx="651202" cy="1336089"/>
          </a:xfrm>
        </p:grpSpPr>
        <p:grpSp>
          <p:nvGrpSpPr>
            <p:cNvPr id="37" name="Group 36"/>
            <p:cNvGrpSpPr/>
            <p:nvPr/>
          </p:nvGrpSpPr>
          <p:grpSpPr>
            <a:xfrm>
              <a:off x="2571138" y="443435"/>
              <a:ext cx="651202" cy="1336089"/>
              <a:chOff x="2169548" y="4643960"/>
              <a:chExt cx="393589" cy="656327"/>
            </a:xfrm>
          </p:grpSpPr>
          <p:cxnSp>
            <p:nvCxnSpPr>
              <p:cNvPr id="44" name="Straight Arrow Connector 43"/>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3546225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3914263"/>
            <a:chOff x="422410" y="2830659"/>
            <a:chExt cx="3324338" cy="3914263"/>
          </a:xfrm>
        </p:grpSpPr>
        <p:sp>
          <p:nvSpPr>
            <p:cNvPr id="14" name="TextBox 13"/>
            <p:cNvSpPr txBox="1"/>
            <p:nvPr/>
          </p:nvSpPr>
          <p:spPr>
            <a:xfrm>
              <a:off x="515544" y="3328603"/>
              <a:ext cx="3231204" cy="3416319"/>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On their own or in small groups of 2-3 people, challenge students to further explore Scratch by creating </a:t>
              </a:r>
              <a:r>
                <a:rPr lang="en-US" sz="1200" dirty="0">
                  <a:latin typeface="Futura-Condensed-Normal" pitchFamily="2" charset="0"/>
                  <a:cs typeface="Futura Condensed"/>
                </a:rPr>
                <a:t>Scratch programs that solve each </a:t>
              </a:r>
              <a:r>
                <a:rPr lang="en-US" sz="1200" dirty="0" smtClean="0">
                  <a:latin typeface="Futura-Condensed-Normal" pitchFamily="2" charset="0"/>
                  <a:cs typeface="Futura Condensed"/>
                </a:rPr>
                <a:t>of the </a:t>
              </a:r>
              <a:r>
                <a:rPr lang="en-US" sz="1200" dirty="0">
                  <a:latin typeface="Futura-Condensed-Normal" pitchFamily="2" charset="0"/>
                  <a:cs typeface="Futura Condensed"/>
                </a:rPr>
                <a:t>nine </a:t>
              </a:r>
              <a:r>
                <a:rPr lang="en-US" sz="1200" dirty="0" smtClean="0">
                  <a:latin typeface="Futura-Condensed-Normal" pitchFamily="2" charset="0"/>
                  <a:cs typeface="Futura Condensed"/>
                </a:rPr>
                <a:t>Interactions programming puzzles. These Interactions puzzles explore Sensing blocks, engaging some </a:t>
              </a:r>
              <a:r>
                <a:rPr lang="en-US" sz="1200" dirty="0">
                  <a:latin typeface="Futura-Condensed-Normal" pitchFamily="2" charset="0"/>
                  <a:cs typeface="Futura Condensed"/>
                </a:rPr>
                <a:t>of the more advanced concepts in Scratch related to interactivity</a:t>
              </a:r>
              <a:r>
                <a:rPr lang="en-US" sz="1200" dirty="0" smtClean="0">
                  <a:latin typeface="Futura-Condensed-Normal" pitchFamily="2" charset="0"/>
                  <a:cs typeface="Futura Condensed"/>
                </a:rPr>
                <a:t>. Optionally, </a:t>
              </a:r>
              <a:r>
                <a:rPr lang="en-US" sz="1200" spc="-20" dirty="0">
                  <a:latin typeface="Futura-Condensed-Normal" pitchFamily="2" charset="0"/>
                  <a:cs typeface="Futura Condensed"/>
                </a:rPr>
                <a:t>have the </a:t>
              </a:r>
              <a:r>
                <a:rPr lang="en-US" sz="1200" dirty="0" smtClean="0">
                  <a:latin typeface="Futura-Condensed-Normal" pitchFamily="2" charset="0"/>
                  <a:cs typeface="Futura Condensed"/>
                </a:rPr>
                <a:t>Interactions </a:t>
              </a:r>
              <a:r>
                <a:rPr lang="en-US" sz="1200" spc="-20" dirty="0" smtClean="0">
                  <a:latin typeface="Futura-Condensed-Normal" pitchFamily="2" charset="0"/>
                  <a:cs typeface="Futura Condensed"/>
                </a:rPr>
                <a:t>handout available </a:t>
              </a:r>
              <a:r>
                <a:rPr lang="en-US" sz="1200" spc="-20" dirty="0">
                  <a:latin typeface="Futura-Condensed-Normal" pitchFamily="2" charset="0"/>
                  <a:cs typeface="Futura Condensed"/>
                </a:rPr>
                <a:t>to guide </a:t>
              </a:r>
              <a:r>
                <a:rPr lang="en-US" sz="1200" spc="-20" dirty="0" smtClean="0">
                  <a:latin typeface="Futura-Condensed-Normal" pitchFamily="2" charset="0"/>
                  <a:cs typeface="Futura Condensed"/>
                </a:rPr>
                <a:t>students</a:t>
              </a:r>
              <a:r>
                <a:rPr lang="en-US" sz="1200" spc="-20" dirty="0">
                  <a:latin typeface="Futura-Condensed-Normal" pitchFamily="2" charset="0"/>
                  <a:cs typeface="Futura Condensed"/>
                </a:rPr>
                <a:t> </a:t>
              </a:r>
              <a:r>
                <a:rPr lang="en-US" sz="1200" spc="-20" dirty="0" smtClean="0">
                  <a:latin typeface="Futura-Condensed-Normal" pitchFamily="2" charset="0"/>
                  <a:cs typeface="Futura Condensed"/>
                </a:rPr>
                <a:t>during the activity.</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Each puzzle can have several </a:t>
              </a:r>
              <a:r>
                <a:rPr lang="en-US" sz="1200" dirty="0">
                  <a:latin typeface="Futura-Condensed-Normal" pitchFamily="2" charset="0"/>
                  <a:cs typeface="Futura Condensed"/>
                </a:rPr>
                <a:t>possible solutions</a:t>
              </a:r>
              <a:r>
                <a:rPr lang="en-US" sz="1200" dirty="0" smtClean="0">
                  <a:latin typeface="Futura-Condensed-Normal" pitchFamily="2" charset="0"/>
                  <a:cs typeface="Futura Condensed"/>
                </a:rPr>
                <a:t>. Invite students or groups to share different solutions and strategies. We suggest the Pair-Share or Design Demo </a:t>
              </a:r>
              <a:r>
                <a:rPr lang="en-US" sz="1200" dirty="0">
                  <a:latin typeface="Futura-Condensed-Normal" pitchFamily="2" charset="0"/>
                  <a:cs typeface="Futura Condensed"/>
                </a:rPr>
                <a:t>activity to </a:t>
              </a:r>
              <a:r>
                <a:rPr lang="en-US" sz="1200" dirty="0" smtClean="0">
                  <a:latin typeface="Futura-Condensed-Normal" pitchFamily="2" charset="0"/>
                  <a:cs typeface="Futura Condensed"/>
                </a:rPr>
                <a:t>allow students to share </a:t>
              </a:r>
              <a:r>
                <a:rPr lang="en-US" sz="1200" dirty="0">
                  <a:latin typeface="Futura-Condensed-Normal" pitchFamily="2" charset="0"/>
                  <a:cs typeface="Futura Condensed"/>
                </a:rPr>
                <a:t>their </a:t>
              </a:r>
              <a:r>
                <a:rPr lang="en-US" sz="1200" dirty="0" smtClean="0">
                  <a:latin typeface="Futura-Condensed-Normal" pitchFamily="2" charset="0"/>
                  <a:cs typeface="Futura Condensed"/>
                </a:rPr>
                <a:t>work and describe their process. Optionally, have students add their projects to the Interactions studio or a class studio.</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think back on the </a:t>
              </a:r>
              <a:r>
                <a:rPr lang="en-US" sz="1200" dirty="0" smtClean="0">
                  <a:latin typeface="Futura-Condensed-Normal" pitchFamily="2" charset="0"/>
                  <a:cs typeface="Futura Condensed"/>
                </a:rPr>
                <a:t>challenge by </a:t>
              </a:r>
              <a:r>
                <a:rPr lang="en-US" sz="1200" dirty="0">
                  <a:latin typeface="Futura-Condensed-Normal" pitchFamily="2" charset="0"/>
                  <a:cs typeface="Futura Condensed"/>
                </a:rPr>
                <a:t>responding to the reflection prompts in their design journals or in a group discussion</a:t>
              </a:r>
              <a:r>
                <a:rPr lang="en-US" sz="1200" dirty="0" smtClean="0">
                  <a:latin typeface="Futura-Condensed-Normal" pitchFamily="2" charset="0"/>
                  <a:cs typeface="Futura Condensed"/>
                </a:rPr>
                <a:t>.</a:t>
              </a: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600438"/>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e</a:t>
            </a:r>
            <a:r>
              <a:rPr lang="en-US" sz="1200" dirty="0" smtClean="0">
                <a:latin typeface="Futura-Condensed-Normal" pitchFamily="2" charset="0"/>
                <a:cs typeface="Futura Condensed"/>
              </a:rPr>
              <a:t>xplore different approaches to making projects interactive by solving a series of nine programming puzzles</a:t>
            </a:r>
          </a:p>
          <a:p>
            <a:pPr marL="171450" indent="-171450">
              <a:buFont typeface="Lucida Grande"/>
              <a:buChar char="+"/>
            </a:pPr>
            <a:r>
              <a:rPr lang="en-US" sz="1200" dirty="0" smtClean="0">
                <a:latin typeface="Futura-Condensed-Normal" pitchFamily="2" charset="0"/>
                <a:cs typeface="Futura Condensed"/>
              </a:rPr>
              <a:t>gain more fluency in the </a:t>
            </a:r>
            <a:r>
              <a:rPr lang="en-US" sz="1200" dirty="0">
                <a:latin typeface="Futura-Condensed-Normal" pitchFamily="2" charset="0"/>
                <a:cs typeface="Futura Condensed"/>
              </a:rPr>
              <a:t>concepts of conditionals, operators, and </a:t>
            </a:r>
            <a:r>
              <a:rPr lang="en-US" sz="1200" dirty="0" smtClean="0">
                <a:latin typeface="Futura-Condensed-Normal" pitchFamily="2" charset="0"/>
                <a:cs typeface="Futura Condensed"/>
              </a:rPr>
              <a:t>data, and the practice of testing and debugging</a:t>
            </a:r>
            <a:endParaRPr lang="en-US" sz="1200" dirty="0">
              <a:latin typeface="Futura-Condensed-Normal" pitchFamily="2" charset="0"/>
              <a:cs typeface="Futura Condensed"/>
            </a:endParaRPr>
          </a:p>
        </p:txBody>
      </p:sp>
      <p:sp>
        <p:nvSpPr>
          <p:cNvPr id="42" name="TextBox 41"/>
          <p:cNvSpPr txBox="1"/>
          <p:nvPr/>
        </p:nvSpPr>
        <p:spPr>
          <a:xfrm>
            <a:off x="1300826"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INTERACTIONS</a:t>
            </a:r>
          </a:p>
        </p:txBody>
      </p:sp>
      <p:grpSp>
        <p:nvGrpSpPr>
          <p:cNvPr id="2" name="Group 1"/>
          <p:cNvGrpSpPr/>
          <p:nvPr/>
        </p:nvGrpSpPr>
        <p:grpSpPr>
          <a:xfrm>
            <a:off x="4007796" y="2830659"/>
            <a:ext cx="3307404" cy="1144275"/>
            <a:chOff x="4007796" y="2830659"/>
            <a:chExt cx="3307404" cy="1144275"/>
          </a:xfrm>
        </p:grpSpPr>
        <p:sp>
          <p:nvSpPr>
            <p:cNvPr id="18" name="TextBox 17"/>
            <p:cNvSpPr txBox="1"/>
            <p:nvPr/>
          </p:nvSpPr>
          <p:spPr>
            <a:xfrm>
              <a:off x="4104914"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Interactions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dirty="0" smtClean="0">
                  <a:latin typeface="Futura-Condensed-Normal" pitchFamily="2" charset="0"/>
                  <a:cs typeface="Futura Condensed"/>
                </a:rPr>
                <a:t>Interactions studio</a:t>
              </a:r>
              <a:br>
                <a:rPr lang="en-US" sz="1200" dirty="0" smtClean="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487213</a:t>
              </a:r>
              <a:endParaRPr lang="en-US" sz="1200" dirty="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4094291"/>
            <a:ext cx="3307404" cy="1142158"/>
            <a:chOff x="3992282" y="2832776"/>
            <a:chExt cx="3307404" cy="1142158"/>
          </a:xfrm>
        </p:grpSpPr>
        <p:sp>
          <p:nvSpPr>
            <p:cNvPr id="84" name="TextBox 83"/>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Which puzzles did you work on? </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was your strategy for solving the puzzles? </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Which puzzles </a:t>
              </a:r>
              <a:r>
                <a:rPr lang="en-US" sz="1200" dirty="0">
                  <a:latin typeface="Futura-Condensed-Normal" pitchFamily="2" charset="0"/>
                  <a:cs typeface="Futura Condensed"/>
                </a:rPr>
                <a:t>helped you think about your game project?</a:t>
              </a: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539769"/>
            <a:ext cx="3307404" cy="1511490"/>
            <a:chOff x="3992282" y="2832776"/>
            <a:chExt cx="3307404" cy="1511490"/>
          </a:xfrm>
        </p:grpSpPr>
        <p:sp>
          <p:nvSpPr>
            <p:cNvPr id="88" name="TextBox 87"/>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Are the puzzles solved? </a:t>
              </a:r>
            </a:p>
            <a:p>
              <a:pPr marL="171450" indent="-171450">
                <a:buFont typeface="Lucida Grande"/>
                <a:buChar char="+"/>
              </a:pPr>
              <a:r>
                <a:rPr lang="en-US" sz="1200" dirty="0" smtClean="0">
                  <a:latin typeface="Futura-Condensed-Normal" pitchFamily="2" charset="0"/>
                  <a:cs typeface="Futura Condensed"/>
                </a:rPr>
                <a:t>Did students explore other approaches for solving the puzzles?</a:t>
              </a:r>
            </a:p>
            <a:p>
              <a:pPr marL="171450" indent="-171450">
                <a:buFont typeface="Lucida Grande"/>
                <a:buChar char="+"/>
              </a:pPr>
              <a:r>
                <a:rPr lang="en-US" sz="1200" dirty="0">
                  <a:latin typeface="Futura-Condensed-Normal" pitchFamily="2" charset="0"/>
                  <a:cs typeface="Futura Condensed"/>
                </a:rPr>
                <a:t>Are there certain blocks or concepts </a:t>
              </a:r>
              <a:r>
                <a:rPr lang="en-US" sz="1200" dirty="0" smtClean="0">
                  <a:latin typeface="Futura-Condensed-Normal" pitchFamily="2" charset="0"/>
                  <a:cs typeface="Futura Condensed"/>
                </a:rPr>
                <a:t>students are still struggling </a:t>
              </a:r>
              <a:r>
                <a:rPr lang="en-US" sz="1200" dirty="0">
                  <a:latin typeface="Futura-Condensed-Normal" pitchFamily="2" charset="0"/>
                  <a:cs typeface="Futura Condensed"/>
                </a:rPr>
                <a:t>with? How might you help</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57995" y="7630731"/>
            <a:ext cx="6857205" cy="352518"/>
            <a:chOff x="457995" y="7630731"/>
            <a:chExt cx="6857205" cy="352518"/>
          </a:xfrm>
        </p:grpSpPr>
        <p:sp>
          <p:nvSpPr>
            <p:cNvPr id="55" name="TextBox 54"/>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6" name="Straight Connector 5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8" name="Straight Connector 5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4104914" y="8217641"/>
            <a:ext cx="3117152" cy="1158779"/>
            <a:chOff x="3746748" y="8217641"/>
            <a:chExt cx="3475318" cy="1158779"/>
          </a:xfrm>
        </p:grpSpPr>
        <p:sp>
          <p:nvSpPr>
            <p:cNvPr id="64" name="TextBox 6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65" name="Group 64"/>
            <p:cNvGrpSpPr/>
            <p:nvPr/>
          </p:nvGrpSpPr>
          <p:grpSpPr>
            <a:xfrm>
              <a:off x="4076948" y="8385986"/>
              <a:ext cx="3145118" cy="883399"/>
              <a:chOff x="3891832" y="8385983"/>
              <a:chExt cx="3321768" cy="883398"/>
            </a:xfrm>
          </p:grpSpPr>
          <p:cxnSp>
            <p:nvCxnSpPr>
              <p:cNvPr id="69" name="Straight Connector 6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1569660"/>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Choose particular challenges that </a:t>
            </a:r>
            <a:r>
              <a:rPr lang="en-US" sz="1200" dirty="0">
                <a:latin typeface="Futura-Condensed-Normal" pitchFamily="2" charset="0"/>
                <a:cs typeface="Futura Condensed"/>
              </a:rPr>
              <a:t>highlight </a:t>
            </a:r>
            <a:r>
              <a:rPr lang="en-US" sz="1200" dirty="0" smtClean="0">
                <a:latin typeface="Futura-Condensed-Normal" pitchFamily="2" charset="0"/>
                <a:cs typeface="Futura Condensed"/>
              </a:rPr>
              <a:t>new blocks or concepts that you would like students to explore. Or let students invent their own interaction puzzle prompts.</a:t>
            </a:r>
            <a:endParaRPr lang="en-US" sz="1200" dirty="0">
              <a:latin typeface="Futura-Condensed-Normal" pitchFamily="2" charset="0"/>
              <a:cs typeface="Futura Condensed"/>
            </a:endParaRPr>
          </a:p>
          <a:p>
            <a:pPr marL="171450" indent="-171450">
              <a:buFont typeface="Lucida Grande"/>
              <a:buChar char="+"/>
            </a:pPr>
            <a:r>
              <a:rPr lang="en-US" sz="1200" dirty="0">
                <a:latin typeface="Futura-Condensed-Normal" pitchFamily="2" charset="0"/>
                <a:cs typeface="Futura Condensed"/>
              </a:rPr>
              <a:t>Repurpose these puzzles as an unstructured activity for students who finish other activities early or as a warm-up challenge. Create a </a:t>
            </a:r>
            <a:r>
              <a:rPr lang="en-US" sz="1200" dirty="0" smtClean="0">
                <a:latin typeface="Futura-Condensed-Normal" pitchFamily="2" charset="0"/>
                <a:cs typeface="Futura Condensed"/>
              </a:rPr>
              <a:t>puzzle </a:t>
            </a:r>
            <a:r>
              <a:rPr lang="en-US" sz="1200" dirty="0">
                <a:latin typeface="Futura-Condensed-Normal" pitchFamily="2" charset="0"/>
                <a:cs typeface="Futura Condensed"/>
              </a:rPr>
              <a:t>j</a:t>
            </a:r>
            <a:r>
              <a:rPr lang="en-US" sz="1200" dirty="0" smtClean="0">
                <a:latin typeface="Futura-Condensed-Normal" pitchFamily="2" charset="0"/>
                <a:cs typeface="Futura Condensed"/>
              </a:rPr>
              <a:t>ar</a:t>
            </a:r>
            <a:r>
              <a:rPr lang="en-US" sz="1200" dirty="0">
                <a:latin typeface="Futura-Condensed-Normal" pitchFamily="2" charset="0"/>
                <a:cs typeface="Futura Condensed"/>
              </a:rPr>
              <a:t>: print out, cut, fold, and place copies of each puzzle description in a jar. Then, let students pick puzzles from the jar to solve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99" name="TextBox 98"/>
          <p:cNvSpPr txBox="1"/>
          <p:nvPr/>
        </p:nvSpPr>
        <p:spPr>
          <a:xfrm>
            <a:off x="2527923" y="169447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30–45 MINUTES</a:t>
            </a:r>
          </a:p>
        </p:txBody>
      </p:sp>
      <p:pic>
        <p:nvPicPr>
          <p:cNvPr id="102" name="Picture 101" descr="30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6475" y="1752620"/>
            <a:ext cx="329184" cy="329184"/>
          </a:xfrm>
          <a:prstGeom prst="rect">
            <a:avLst/>
          </a:prstGeom>
        </p:spPr>
      </p:pic>
      <p:grpSp>
        <p:nvGrpSpPr>
          <p:cNvPr id="103" name="Group 102"/>
          <p:cNvGrpSpPr/>
          <p:nvPr/>
        </p:nvGrpSpPr>
        <p:grpSpPr>
          <a:xfrm>
            <a:off x="3661944" y="794340"/>
            <a:ext cx="442062" cy="1123360"/>
            <a:chOff x="2853673" y="794340"/>
            <a:chExt cx="442062" cy="1123360"/>
          </a:xfrm>
        </p:grpSpPr>
        <p:cxnSp>
          <p:nvCxnSpPr>
            <p:cNvPr id="104" name="Straight Connector 103"/>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84</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7" name="TextBox 46"/>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088226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15665" y="8517982"/>
            <a:ext cx="3227327" cy="1200329"/>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Before getting started in Scratch, write down ideas </a:t>
            </a:r>
            <a:r>
              <a:rPr lang="en-US" sz="1200" dirty="0" smtClean="0">
                <a:latin typeface="Futura-Condensed-Normal" pitchFamily="2" charset="0"/>
                <a:cs typeface="Futura Condensed"/>
              </a:rPr>
              <a:t>in your design journal for </a:t>
            </a:r>
            <a:r>
              <a:rPr lang="en-US" sz="1200" dirty="0">
                <a:latin typeface="Futura-Condensed-Normal" pitchFamily="2" charset="0"/>
                <a:cs typeface="Futura Condensed"/>
              </a:rPr>
              <a:t>possible ways of programming each of the interactivity puzzles.</a:t>
            </a:r>
          </a:p>
          <a:p>
            <a:pPr marL="171450" indent="-171450">
              <a:buFont typeface="Wingdings" charset="2"/>
              <a:buChar char="q"/>
            </a:pPr>
            <a:r>
              <a:rPr lang="en-US" sz="1200" dirty="0">
                <a:latin typeface="Futura-Condensed-Normal" pitchFamily="2" charset="0"/>
                <a:cs typeface="Futura Condensed"/>
              </a:rPr>
              <a:t>Work with a </a:t>
            </a:r>
            <a:r>
              <a:rPr lang="en-US" sz="1200" dirty="0" smtClean="0">
                <a:latin typeface="Futura-Condensed-Normal" pitchFamily="2" charset="0"/>
                <a:cs typeface="Futura Condensed"/>
              </a:rPr>
              <a:t>neighbor. </a:t>
            </a:r>
            <a:r>
              <a:rPr lang="en-US" sz="1200" dirty="0">
                <a:latin typeface="Futura-Condensed-Normal" pitchFamily="2" charset="0"/>
                <a:cs typeface="Futura Condensed"/>
              </a:rPr>
              <a:t>C</a:t>
            </a:r>
            <a:r>
              <a:rPr lang="en-US" sz="1200" dirty="0" smtClean="0">
                <a:latin typeface="Futura-Condensed-Normal" pitchFamily="2" charset="0"/>
                <a:cs typeface="Futura Condensed"/>
              </a:rPr>
              <a:t>ollaborating </a:t>
            </a:r>
            <a:r>
              <a:rPr lang="en-US" sz="1200" dirty="0">
                <a:latin typeface="Futura-Condensed-Normal" pitchFamily="2" charset="0"/>
                <a:cs typeface="Futura Condensed"/>
              </a:rPr>
              <a:t>with a partner can be a </a:t>
            </a:r>
            <a:r>
              <a:rPr lang="en-US" sz="1200" dirty="0" smtClean="0">
                <a:latin typeface="Futura-Condensed-Normal" pitchFamily="2" charset="0"/>
                <a:cs typeface="Futura Condensed"/>
              </a:rPr>
              <a:t>great </a:t>
            </a:r>
            <a:r>
              <a:rPr lang="en-US" sz="1200" dirty="0">
                <a:latin typeface="Futura-Condensed-Normal" pitchFamily="2" charset="0"/>
                <a:cs typeface="Futura Condensed"/>
              </a:rPr>
              <a:t>way to </a:t>
            </a:r>
            <a:r>
              <a:rPr lang="en-US" sz="1200" dirty="0" smtClean="0">
                <a:latin typeface="Futura-Condensed-Normal" pitchFamily="2" charset="0"/>
                <a:cs typeface="Futura Condensed"/>
              </a:rPr>
              <a:t>solve problems and </a:t>
            </a:r>
            <a:r>
              <a:rPr lang="en-US" sz="1200" dirty="0">
                <a:latin typeface="Futura-Condensed-Normal" pitchFamily="2" charset="0"/>
                <a:cs typeface="Futura Condensed"/>
              </a:rPr>
              <a:t>gain new perspectives on </a:t>
            </a:r>
            <a:r>
              <a:rPr lang="en-US" sz="1200" dirty="0" smtClean="0">
                <a:latin typeface="Futura-Condensed-Normal" pitchFamily="2" charset="0"/>
                <a:cs typeface="Futura Condensed"/>
              </a:rPr>
              <a:t>ways </a:t>
            </a:r>
            <a:r>
              <a:rPr lang="en-US" sz="1200" dirty="0">
                <a:latin typeface="Futura-Condensed-Normal" pitchFamily="2" charset="0"/>
                <a:cs typeface="Futura Condensed"/>
              </a:rPr>
              <a:t>of programming in Scratch!</a:t>
            </a:r>
          </a:p>
        </p:txBody>
      </p:sp>
      <p:sp>
        <p:nvSpPr>
          <p:cNvPr id="38" name="TextBox 37"/>
          <p:cNvSpPr txBox="1"/>
          <p:nvPr/>
        </p:nvSpPr>
        <p:spPr>
          <a:xfrm>
            <a:off x="4076669" y="8517982"/>
            <a:ext cx="3314032"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each of the projects you create to the Interaction Studio: </a:t>
            </a: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/487213</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Help a neighbor!</a:t>
            </a:r>
          </a:p>
          <a:p>
            <a:pPr marL="171450" indent="-171450">
              <a:buFont typeface="Lucida Grande"/>
              <a:buChar char="+"/>
            </a:pPr>
            <a:r>
              <a:rPr lang="en-US" sz="1200" kern="1100" spc="-20" dirty="0" smtClean="0">
                <a:latin typeface="Futura-Condensed-Normal" pitchFamily="2" charset="0"/>
                <a:cs typeface="Futura Condensed"/>
              </a:rPr>
              <a:t>Discuss your strategies for approaching each puzzle with a partner. Take notes about the similarities and differences in your methods.</a:t>
            </a:r>
            <a:endParaRPr lang="en-US" sz="1200" kern="1100" spc="-20" dirty="0">
              <a:latin typeface="Futura-Condensed-Normal" pitchFamily="2" charset="0"/>
              <a:cs typeface="Futura Condensed"/>
            </a:endParaRPr>
          </a:p>
        </p:txBody>
      </p:sp>
      <p:cxnSp>
        <p:nvCxnSpPr>
          <p:cNvPr id="70" name="Straight Connector 69"/>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643589" y="755849"/>
            <a:ext cx="3747111"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1: </a:t>
            </a:r>
            <a:r>
              <a:rPr lang="en-US" sz="1200" dirty="0" smtClean="0">
                <a:latin typeface="Futura-Condensed-Normal" pitchFamily="2" charset="0"/>
                <a:cs typeface="Futura Condensed"/>
              </a:rPr>
              <a:t>Whenever </a:t>
            </a:r>
            <a:r>
              <a:rPr lang="en-US" sz="1200" dirty="0">
                <a:latin typeface="Futura-Condensed-Normal" pitchFamily="2" charset="0"/>
                <a:cs typeface="Futura Condensed"/>
              </a:rPr>
              <a:t>you press the B key, the sprite gets a little bigger. Whenever you press the S key, the sprite gets a little smaller. </a:t>
            </a:r>
          </a:p>
        </p:txBody>
      </p:sp>
      <p:sp>
        <p:nvSpPr>
          <p:cNvPr id="66" name="Rectangle 65"/>
          <p:cNvSpPr/>
          <p:nvPr/>
        </p:nvSpPr>
        <p:spPr>
          <a:xfrm>
            <a:off x="3642991" y="1519178"/>
            <a:ext cx="3748255" cy="369332"/>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2: </a:t>
            </a:r>
            <a:r>
              <a:rPr lang="en-US" sz="1200" dirty="0">
                <a:latin typeface="Futura-Condensed-Normal" pitchFamily="2" charset="0"/>
                <a:cs typeface="Futura Condensed"/>
              </a:rPr>
              <a:t>Whenever the sprite hears a loud sound, it changes color.</a:t>
            </a:r>
          </a:p>
        </p:txBody>
      </p:sp>
      <p:sp>
        <p:nvSpPr>
          <p:cNvPr id="67" name="Rectangle 66"/>
          <p:cNvSpPr/>
          <p:nvPr/>
        </p:nvSpPr>
        <p:spPr>
          <a:xfrm>
            <a:off x="3643590" y="2282507"/>
            <a:ext cx="3747657"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3: </a:t>
            </a:r>
            <a:r>
              <a:rPr lang="en-US" sz="1200" dirty="0">
                <a:latin typeface="Futura-Condensed-Normal" pitchFamily="2" charset="0"/>
                <a:cs typeface="Futura Condensed"/>
              </a:rPr>
              <a:t>Whenever the sprite is in the top 25% of the screen, it says "I like it up here." </a:t>
            </a:r>
          </a:p>
        </p:txBody>
      </p:sp>
      <p:sp>
        <p:nvSpPr>
          <p:cNvPr id="68" name="Rectangle 67"/>
          <p:cNvSpPr/>
          <p:nvPr/>
        </p:nvSpPr>
        <p:spPr>
          <a:xfrm>
            <a:off x="3643590" y="3045836"/>
            <a:ext cx="3747657"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4: </a:t>
            </a:r>
            <a:r>
              <a:rPr lang="en-US" sz="1200" dirty="0">
                <a:latin typeface="Futura-Condensed-Normal" pitchFamily="2" charset="0"/>
                <a:cs typeface="Futura Condensed"/>
              </a:rPr>
              <a:t>When the sprite touches something blue, it plays a high note. When the sprite touches something red, it plays a low note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72" name="Rectangle 71"/>
          <p:cNvSpPr/>
          <p:nvPr/>
        </p:nvSpPr>
        <p:spPr>
          <a:xfrm>
            <a:off x="3655965" y="3809165"/>
            <a:ext cx="3735282" cy="369332"/>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a:t>
            </a:r>
            <a:r>
              <a:rPr lang="en-US" sz="1200" b="1" dirty="0">
                <a:latin typeface="Futura-Condensed-Normal" pitchFamily="2" charset="0"/>
                <a:cs typeface="Futura Condensed"/>
              </a:rPr>
              <a:t>5</a:t>
            </a:r>
            <a:r>
              <a:rPr lang="en-US" sz="1200" b="1" dirty="0" smtClean="0">
                <a:latin typeface="Futura-Condensed-Normal" pitchFamily="2" charset="0"/>
                <a:cs typeface="Futura Condensed"/>
              </a:rPr>
              <a:t>: </a:t>
            </a:r>
            <a:r>
              <a:rPr lang="en-US" sz="1200" dirty="0">
                <a:latin typeface="Futura-Condensed-Normal" pitchFamily="2" charset="0"/>
                <a:cs typeface="Futura Condensed"/>
              </a:rPr>
              <a:t>Whenever two sprites collide, one of them says: "Excuse me.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73" name="Rectangle 72"/>
          <p:cNvSpPr/>
          <p:nvPr/>
        </p:nvSpPr>
        <p:spPr>
          <a:xfrm>
            <a:off x="3655965" y="4572494"/>
            <a:ext cx="3735282"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a:t>
            </a:r>
            <a:r>
              <a:rPr lang="en-US" sz="1200" b="1" dirty="0">
                <a:latin typeface="Futura-Condensed-Normal" pitchFamily="2" charset="0"/>
                <a:cs typeface="Futura Condensed"/>
              </a:rPr>
              <a:t>6</a:t>
            </a:r>
            <a:r>
              <a:rPr lang="en-US" sz="1200" b="1" dirty="0" smtClean="0">
                <a:latin typeface="Futura-Condensed-Normal" pitchFamily="2" charset="0"/>
                <a:cs typeface="Futura Condensed"/>
              </a:rPr>
              <a:t>: </a:t>
            </a:r>
            <a:r>
              <a:rPr lang="en-US" sz="1200" dirty="0">
                <a:latin typeface="Futura-Condensed-Normal" pitchFamily="2" charset="0"/>
                <a:cs typeface="Futura Condensed"/>
              </a:rPr>
              <a:t>Whenever the cat sprite gets near the dog sprite, the dog turns and runs from the cat. </a:t>
            </a:r>
          </a:p>
        </p:txBody>
      </p:sp>
      <p:sp>
        <p:nvSpPr>
          <p:cNvPr id="74" name="Rectangle 73"/>
          <p:cNvSpPr/>
          <p:nvPr/>
        </p:nvSpPr>
        <p:spPr>
          <a:xfrm>
            <a:off x="3655965" y="5335823"/>
            <a:ext cx="3735282"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a:t>
            </a:r>
            <a:r>
              <a:rPr lang="en-US" sz="1200" b="1" dirty="0">
                <a:latin typeface="Futura-Condensed-Normal" pitchFamily="2" charset="0"/>
                <a:cs typeface="Futura Condensed"/>
              </a:rPr>
              <a:t>7</a:t>
            </a:r>
            <a:r>
              <a:rPr lang="en-US" sz="1200" b="1" dirty="0" smtClean="0">
                <a:latin typeface="Futura-Condensed-Normal" pitchFamily="2" charset="0"/>
                <a:cs typeface="Futura Condensed"/>
              </a:rPr>
              <a:t>: </a:t>
            </a:r>
            <a:r>
              <a:rPr lang="en-US" sz="1200" dirty="0">
                <a:latin typeface="Futura-Condensed-Normal" pitchFamily="2" charset="0"/>
                <a:cs typeface="Futura Condensed"/>
              </a:rPr>
              <a:t>Whenever you click on the background, a flower appears at that spot. </a:t>
            </a:r>
          </a:p>
        </p:txBody>
      </p:sp>
      <p:sp>
        <p:nvSpPr>
          <p:cNvPr id="75" name="Rectangle 74"/>
          <p:cNvSpPr/>
          <p:nvPr/>
        </p:nvSpPr>
        <p:spPr>
          <a:xfrm>
            <a:off x="3655965" y="6099152"/>
            <a:ext cx="3735282" cy="369332"/>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8: </a:t>
            </a:r>
            <a:r>
              <a:rPr lang="en-US" sz="1200" dirty="0">
                <a:latin typeface="Futura-Condensed-Normal" pitchFamily="2" charset="0"/>
                <a:cs typeface="Futura Condensed"/>
              </a:rPr>
              <a:t>Whenever you click on a sprite, all other sprites do a dance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76" name="Rectangle 75"/>
          <p:cNvSpPr/>
          <p:nvPr/>
        </p:nvSpPr>
        <p:spPr>
          <a:xfrm>
            <a:off x="3655965" y="6862482"/>
            <a:ext cx="3735282" cy="553998"/>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PUZZLE 9: </a:t>
            </a:r>
            <a:r>
              <a:rPr lang="en-US" sz="1200" dirty="0">
                <a:latin typeface="Futura-Condensed-Normal" pitchFamily="2" charset="0"/>
                <a:cs typeface="Futura Condensed"/>
              </a:rPr>
              <a:t>Whenever you move the mouse-pointer, the sprite follows but doesn't touch the mouse-pointer</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4" name="Group 3"/>
          <p:cNvGrpSpPr/>
          <p:nvPr/>
        </p:nvGrpSpPr>
        <p:grpSpPr>
          <a:xfrm>
            <a:off x="0" y="6364023"/>
            <a:ext cx="7772400" cy="2153959"/>
            <a:chOff x="0" y="6351394"/>
            <a:chExt cx="7772400" cy="2153959"/>
          </a:xfrm>
        </p:grpSpPr>
        <p:sp>
          <p:nvSpPr>
            <p:cNvPr id="80" name="Rectangle 79"/>
            <p:cNvSpPr/>
            <p:nvPr/>
          </p:nvSpPr>
          <p:spPr>
            <a:xfrm>
              <a:off x="0" y="7871074"/>
              <a:ext cx="7772400"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3" name="Group 2"/>
            <p:cNvGrpSpPr/>
            <p:nvPr/>
          </p:nvGrpSpPr>
          <p:grpSpPr>
            <a:xfrm>
              <a:off x="3962555" y="7884634"/>
              <a:ext cx="3809845" cy="507475"/>
              <a:chOff x="3962555" y="7884634"/>
              <a:chExt cx="3809845" cy="507475"/>
            </a:xfrm>
          </p:grpSpPr>
          <p:sp>
            <p:nvSpPr>
              <p:cNvPr id="82" name="Diamond 81"/>
              <p:cNvSpPr/>
              <p:nvPr/>
            </p:nvSpPr>
            <p:spPr>
              <a:xfrm>
                <a:off x="5676977"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84" name="TextBox 83"/>
              <p:cNvSpPr txBox="1"/>
              <p:nvPr/>
            </p:nvSpPr>
            <p:spPr>
              <a:xfrm>
                <a:off x="3962555" y="7884634"/>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100" name="Oval Callout 99"/>
            <p:cNvSpPr/>
            <p:nvPr/>
          </p:nvSpPr>
          <p:spPr>
            <a:xfrm rot="15462013" flipV="1">
              <a:off x="413018" y="6228851"/>
              <a:ext cx="2153959" cy="2399046"/>
            </a:xfrm>
            <a:prstGeom prst="wedgeEllipseCallout">
              <a:avLst>
                <a:gd name="adj1" fmla="val -36970"/>
                <a:gd name="adj2" fmla="val 48187"/>
              </a:avLst>
            </a:prstGeom>
            <a:solidFill>
              <a:schemeClr val="accent3">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50AB06"/>
                  </a:solidFill>
                  <a:latin typeface="Futura-Condensed-Normal" pitchFamily="2" charset="0"/>
                  <a:cs typeface="Futura Condensed"/>
                </a:rPr>
                <a:t>FEELING STUCK?</a:t>
              </a:r>
            </a:p>
            <a:p>
              <a:pPr algn="ctr"/>
              <a:r>
                <a:rPr lang="en-US" sz="1600" kern="1300" baseline="-25000" dirty="0" smtClean="0">
                  <a:solidFill>
                    <a:srgbClr val="50AB06"/>
                  </a:solidFill>
                  <a:latin typeface="Futura-Condensed-Normal" pitchFamily="2" charset="0"/>
                  <a:cs typeface="Futura Condensed"/>
                </a:rPr>
                <a:t>THAT</a:t>
              </a:r>
              <a:r>
                <a:rPr lang="fr-FR" sz="1600" kern="1300" baseline="-25000" dirty="0" smtClean="0">
                  <a:solidFill>
                    <a:srgbClr val="50AB06"/>
                  </a:solidFill>
                  <a:latin typeface="Futura-Condensed-Normal" pitchFamily="2" charset="0"/>
                  <a:cs typeface="Futura Condensed"/>
                </a:rPr>
                <a:t>’</a:t>
              </a:r>
              <a:r>
                <a:rPr lang="en-US" sz="1600" kern="1300" baseline="-25000" dirty="0" smtClean="0">
                  <a:solidFill>
                    <a:srgbClr val="50AB06"/>
                  </a:solidFill>
                  <a:latin typeface="Futura-Condensed-Normal" pitchFamily="2" charset="0"/>
                  <a:cs typeface="Futura Condensed"/>
                </a:rPr>
                <a:t>S OKAY! TRY THESE THINGS…</a:t>
              </a:r>
            </a:p>
          </p:txBody>
        </p:sp>
      </p:grpSp>
      <p:grpSp>
        <p:nvGrpSpPr>
          <p:cNvPr id="105" name="Group 104"/>
          <p:cNvGrpSpPr/>
          <p:nvPr/>
        </p:nvGrpSpPr>
        <p:grpSpPr>
          <a:xfrm>
            <a:off x="445295" y="1523191"/>
            <a:ext cx="2357172" cy="1696617"/>
            <a:chOff x="409710" y="1458025"/>
            <a:chExt cx="2357172" cy="1696617"/>
          </a:xfrm>
        </p:grpSpPr>
        <p:sp>
          <p:nvSpPr>
            <p:cNvPr id="111" name="TextBox 110"/>
            <p:cNvSpPr txBox="1"/>
            <p:nvPr/>
          </p:nvSpPr>
          <p:spPr>
            <a:xfrm>
              <a:off x="502845" y="1458025"/>
              <a:ext cx="2159129" cy="738664"/>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WHAT DIFFERENTIATES A SCRATCH PROJECT FROM A STILL IMAGE OR A VIDEO?</a:t>
              </a:r>
              <a:endParaRPr lang="en-US" sz="1200" dirty="0">
                <a:latin typeface="Futura-Condensed-Normal" pitchFamily="2" charset="0"/>
                <a:cs typeface="Futura Condensed"/>
              </a:endParaRPr>
            </a:p>
          </p:txBody>
        </p:sp>
        <p:sp>
          <p:nvSpPr>
            <p:cNvPr id="112" name="TextBox 111"/>
            <p:cNvSpPr txBox="1"/>
            <p:nvPr/>
          </p:nvSpPr>
          <p:spPr>
            <a:xfrm>
              <a:off x="409710" y="2323645"/>
              <a:ext cx="2357172" cy="830997"/>
            </a:xfrm>
            <a:prstGeom prst="rect">
              <a:avLst/>
            </a:prstGeom>
            <a:noFill/>
          </p:spPr>
          <p:txBody>
            <a:bodyPr wrap="square" rtlCol="0">
              <a:spAutoFit/>
            </a:bodyPr>
            <a:lstStyle/>
            <a:p>
              <a:pPr algn="just"/>
              <a:r>
                <a:rPr lang="en-US" sz="1200" dirty="0" smtClean="0">
                  <a:latin typeface="Futura-Condensed-Normal" pitchFamily="2" charset="0"/>
                  <a:cs typeface="Futura Condensed"/>
                </a:rPr>
                <a:t>Tackle these </a:t>
              </a:r>
              <a:r>
                <a:rPr lang="en-US" sz="1200" dirty="0">
                  <a:latin typeface="Futura-Condensed-Normal" pitchFamily="2" charset="0"/>
                  <a:cs typeface="Futura Condensed"/>
                </a:rPr>
                <a:t>nine </a:t>
              </a:r>
              <a:r>
                <a:rPr lang="en-US" sz="1200" dirty="0" smtClean="0">
                  <a:latin typeface="Futura-Condensed-Normal" pitchFamily="2" charset="0"/>
                  <a:cs typeface="Futura Condensed"/>
                </a:rPr>
                <a:t>puzzles </a:t>
              </a:r>
              <a:r>
                <a:rPr lang="en-US" sz="1200" dirty="0">
                  <a:latin typeface="Futura-Condensed-Normal" pitchFamily="2" charset="0"/>
                  <a:cs typeface="Futura Condensed"/>
                </a:rPr>
                <a:t>that engage some of the more advanced concepts in Scratch related to interactivity. Each of these challenges has several possible solutions.</a:t>
              </a:r>
              <a:endParaRPr lang="en-US" sz="1200" dirty="0">
                <a:solidFill>
                  <a:srgbClr val="000000"/>
                </a:solidFill>
                <a:latin typeface="Futura-Condensed-Normal" pitchFamily="2" charset="0"/>
                <a:cs typeface="Futura Condensed"/>
              </a:endParaRPr>
            </a:p>
          </p:txBody>
        </p:sp>
      </p:grpSp>
      <p:grpSp>
        <p:nvGrpSpPr>
          <p:cNvPr id="2" name="Group 1"/>
          <p:cNvGrpSpPr/>
          <p:nvPr/>
        </p:nvGrpSpPr>
        <p:grpSpPr>
          <a:xfrm>
            <a:off x="427031" y="3858228"/>
            <a:ext cx="2970866" cy="947053"/>
            <a:chOff x="427031" y="3858228"/>
            <a:chExt cx="2970866" cy="947053"/>
          </a:xfrm>
        </p:grpSpPr>
        <p:grpSp>
          <p:nvGrpSpPr>
            <p:cNvPr id="8" name="Group 7"/>
            <p:cNvGrpSpPr/>
            <p:nvPr/>
          </p:nvGrpSpPr>
          <p:grpSpPr>
            <a:xfrm>
              <a:off x="427031" y="3858228"/>
              <a:ext cx="2970866" cy="947053"/>
              <a:chOff x="427031" y="3857808"/>
              <a:chExt cx="2970866" cy="947053"/>
            </a:xfrm>
          </p:grpSpPr>
          <p:sp>
            <p:nvSpPr>
              <p:cNvPr id="14" name="TextBox 13"/>
              <p:cNvSpPr txBox="1"/>
              <p:nvPr/>
            </p:nvSpPr>
            <p:spPr>
              <a:xfrm>
                <a:off x="427031" y="4232397"/>
                <a:ext cx="2885167" cy="57246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Create a </a:t>
                </a:r>
                <a:r>
                  <a:rPr lang="en-US" sz="1200" dirty="0">
                    <a:latin typeface="Futura-Condensed-Normal" pitchFamily="2" charset="0"/>
                    <a:cs typeface="Futura Condensed"/>
                  </a:rPr>
                  <a:t>Scratch </a:t>
                </a:r>
                <a:r>
                  <a:rPr lang="en-US" sz="1200" dirty="0" smtClean="0">
                    <a:latin typeface="Futura-Condensed-Normal" pitchFamily="2" charset="0"/>
                    <a:cs typeface="Futura Condensed"/>
                  </a:rPr>
                  <a:t>program for each of </a:t>
                </a:r>
                <a:r>
                  <a:rPr lang="en-US" sz="1200" dirty="0">
                    <a:latin typeface="Futura-Condensed-Normal" pitchFamily="2" charset="0"/>
                    <a:cs typeface="Futura Condensed"/>
                  </a:rPr>
                  <a:t>the </a:t>
                </a:r>
                <a:r>
                  <a:rPr lang="en-US" sz="1200" dirty="0" smtClean="0">
                    <a:latin typeface="Futura-Condensed-Normal" pitchFamily="2" charset="0"/>
                    <a:cs typeface="Futura Condensed"/>
                  </a:rPr>
                  <a:t>nine interactivity </a:t>
                </a:r>
                <a:r>
                  <a:rPr lang="en-US" sz="1200" dirty="0">
                    <a:latin typeface="Futura-Condensed-Normal" pitchFamily="2" charset="0"/>
                    <a:cs typeface="Futura Condensed"/>
                  </a:rPr>
                  <a:t>puzzles</a:t>
                </a:r>
                <a:r>
                  <a:rPr lang="en-US" sz="1200" dirty="0" smtClean="0">
                    <a:latin typeface="Futura-Condensed-Normal" pitchFamily="2" charset="0"/>
                    <a:cs typeface="Futura Condensed"/>
                  </a:rPr>
                  <a:t>.</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cxnSp>
          <p:nvCxnSpPr>
            <p:cNvPr id="35" name="Straight Connector 34"/>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57995" y="647673"/>
            <a:ext cx="2815942" cy="707886"/>
          </a:xfrm>
          <a:prstGeom prst="rect">
            <a:avLst/>
          </a:prstGeom>
          <a:noFill/>
        </p:spPr>
        <p:txBody>
          <a:bodyPr wrap="square" rtlCol="0">
            <a:spAutoFit/>
          </a:bodyPr>
          <a:lstStyle/>
          <a:p>
            <a:r>
              <a:rPr lang="en-US" sz="4000" dirty="0" smtClean="0">
                <a:latin typeface="Futura-Condensed-Normal" pitchFamily="2" charset="0"/>
                <a:cs typeface="Futura Condensed"/>
              </a:rPr>
              <a:t>INTERACTIONS</a:t>
            </a:r>
          </a:p>
        </p:txBody>
      </p:sp>
      <p:grpSp>
        <p:nvGrpSpPr>
          <p:cNvPr id="37" name="Group 36"/>
          <p:cNvGrpSpPr/>
          <p:nvPr/>
        </p:nvGrpSpPr>
        <p:grpSpPr>
          <a:xfrm>
            <a:off x="2571138" y="443435"/>
            <a:ext cx="651202" cy="1336089"/>
            <a:chOff x="2571138" y="443435"/>
            <a:chExt cx="651202" cy="1336089"/>
          </a:xfrm>
        </p:grpSpPr>
        <p:grpSp>
          <p:nvGrpSpPr>
            <p:cNvPr id="39" name="Group 38"/>
            <p:cNvGrpSpPr/>
            <p:nvPr/>
          </p:nvGrpSpPr>
          <p:grpSpPr>
            <a:xfrm>
              <a:off x="2571138" y="443435"/>
              <a:ext cx="651202" cy="1336089"/>
              <a:chOff x="2169548" y="4643960"/>
              <a:chExt cx="393589" cy="656327"/>
            </a:xfrm>
          </p:grpSpPr>
          <p:cxnSp>
            <p:nvCxnSpPr>
              <p:cNvPr id="42" name="Straight Arrow Connector 41"/>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2772531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214625"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i</a:t>
            </a:r>
            <a:r>
              <a:rPr lang="en-US" sz="1200" dirty="0" smtClean="0">
                <a:latin typeface="Futura-Condensed-Normal" pitchFamily="2" charset="0"/>
                <a:cs typeface="Futura Condensed"/>
              </a:rPr>
              <a:t>nvestigate the problem and find a solution to five debugging challenges</a:t>
            </a:r>
          </a:p>
          <a:p>
            <a:pPr marL="171450" indent="-171450">
              <a:buFont typeface="Lucida Grande"/>
              <a:buChar char="+"/>
            </a:pPr>
            <a:r>
              <a:rPr lang="en-US" sz="1200" dirty="0" smtClean="0">
                <a:latin typeface="Futura-Condensed-Normal" pitchFamily="2" charset="0"/>
                <a:cs typeface="Futura Condensed"/>
              </a:rPr>
              <a:t>explore </a:t>
            </a:r>
            <a:r>
              <a:rPr lang="en-US" sz="1200" dirty="0">
                <a:latin typeface="Futura-Condensed-Normal" pitchFamily="2" charset="0"/>
                <a:cs typeface="Futura Condensed"/>
              </a:rPr>
              <a:t>a range of </a:t>
            </a:r>
            <a:r>
              <a:rPr lang="en-US" sz="1200" dirty="0" smtClean="0">
                <a:latin typeface="Futura-Condensed-Normal" pitchFamily="2" charset="0"/>
                <a:cs typeface="Futura Condensed"/>
              </a:rPr>
              <a:t>concepts (</a:t>
            </a:r>
            <a:r>
              <a:rPr lang="en-US" sz="1200" dirty="0">
                <a:latin typeface="Futura-Condensed-Normal" pitchFamily="2" charset="0"/>
                <a:cs typeface="Futura Condensed"/>
              </a:rPr>
              <a:t>conditionals, operators, and </a:t>
            </a:r>
            <a:r>
              <a:rPr lang="en-US" sz="1200" dirty="0" smtClean="0">
                <a:latin typeface="Futura-Condensed-Normal" pitchFamily="2" charset="0"/>
                <a:cs typeface="Futura Condensed"/>
              </a:rPr>
              <a:t>data) through </a:t>
            </a:r>
            <a:r>
              <a:rPr lang="en-US" sz="1200" dirty="0">
                <a:latin typeface="Futura-Condensed-Normal" pitchFamily="2" charset="0"/>
                <a:cs typeface="Futura Condensed"/>
              </a:rPr>
              <a:t>the practices of testing and </a:t>
            </a:r>
            <a:r>
              <a:rPr lang="en-US" sz="1200" dirty="0" smtClean="0">
                <a:latin typeface="Futura-Condensed-Normal" pitchFamily="2" charset="0"/>
                <a:cs typeface="Futura Condensed"/>
              </a:rPr>
              <a:t>debugging</a:t>
            </a:r>
          </a:p>
        </p:txBody>
      </p:sp>
      <p:sp>
        <p:nvSpPr>
          <p:cNvPr id="42" name="TextBox 41"/>
          <p:cNvSpPr txBox="1"/>
          <p:nvPr/>
        </p:nvSpPr>
        <p:spPr>
          <a:xfrm>
            <a:off x="1300826"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5" name="Group 4"/>
          <p:cNvGrpSpPr/>
          <p:nvPr/>
        </p:nvGrpSpPr>
        <p:grpSpPr>
          <a:xfrm>
            <a:off x="4007796" y="2830659"/>
            <a:ext cx="3307404" cy="1144275"/>
            <a:chOff x="3992282" y="2830659"/>
            <a:chExt cx="3307404" cy="1144275"/>
          </a:xfrm>
        </p:grpSpPr>
        <p:sp>
          <p:nvSpPr>
            <p:cNvPr id="18" name="TextBox 17"/>
            <p:cNvSpPr txBox="1"/>
            <p:nvPr/>
          </p:nvSpPr>
          <p:spPr>
            <a:xfrm>
              <a:off x="4089400" y="3328603"/>
              <a:ext cx="3117152" cy="64633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Unit 4 Debug </a:t>
              </a:r>
              <a:r>
                <a:rPr lang="en-US" sz="1200" spc="-20" dirty="0">
                  <a:latin typeface="Futura-Condensed-Normal" pitchFamily="2" charset="0"/>
                  <a:cs typeface="Futura Condensed"/>
                </a:rPr>
                <a:t>It</a:t>
              </a:r>
              <a:r>
                <a:rPr lang="en-US" sz="1200" spc="-20" dirty="0" smtClean="0">
                  <a:latin typeface="Futura-Condensed-Normal" pitchFamily="2" charset="0"/>
                  <a:cs typeface="Futura Condensed"/>
                </a:rPr>
                <a:t>! </a:t>
              </a:r>
              <a:r>
                <a:rPr lang="en-US" sz="1200" dirty="0">
                  <a:latin typeface="Futura-Condensed-Normal" pitchFamily="2" charset="0"/>
                  <a:cs typeface="Futura Condensed"/>
                </a:rPr>
                <a:t>h</a:t>
              </a:r>
              <a:r>
                <a:rPr lang="en-US" sz="1200" dirty="0" smtClean="0">
                  <a:latin typeface="Futura-Condensed-Normal" pitchFamily="2" charset="0"/>
                  <a:cs typeface="Futura Condensed"/>
                </a:rPr>
                <a:t>andout</a:t>
              </a:r>
            </a:p>
            <a:p>
              <a:pPr marL="171450" indent="-171450">
                <a:buFont typeface="Wingdings" charset="2"/>
                <a:buChar char="q"/>
              </a:pPr>
              <a:r>
                <a:rPr lang="en-US" sz="1200" spc="-20" dirty="0" smtClean="0">
                  <a:latin typeface="Futura-Condensed-Normal" pitchFamily="2" charset="0"/>
                  <a:cs typeface="Futura Condensed"/>
                </a:rPr>
                <a:t>Unit 4 Debug </a:t>
              </a:r>
              <a:r>
                <a:rPr lang="en-US" sz="1200" spc="-20" dirty="0">
                  <a:latin typeface="Futura-Condensed-Normal" pitchFamily="2" charset="0"/>
                  <a:cs typeface="Futura Condensed"/>
                </a:rPr>
                <a:t>It! </a:t>
              </a:r>
              <a:r>
                <a:rPr lang="en-US" sz="1200" dirty="0" smtClean="0">
                  <a:latin typeface="Futura-Condensed-Normal" pitchFamily="2" charset="0"/>
                  <a:cs typeface="Futura Condensed"/>
                </a:rPr>
                <a:t>studio</a:t>
              </a:r>
            </a:p>
            <a:p>
              <a:r>
                <a:rPr lang="en-US" sz="1200" dirty="0" smtClean="0">
                  <a:latin typeface="Futura-Condensed-Normal" pitchFamily="2" charset="0"/>
                  <a:cs typeface="Futura Condensed"/>
                </a:rPr>
                <a:t>      </a:t>
              </a: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/studios/475634</a:t>
              </a:r>
              <a:endParaRPr lang="en-US" sz="1100" dirty="0">
                <a:latin typeface="Futura-Condensed-Normal" pitchFamily="2" charset="0"/>
                <a:cs typeface="Futura Condensed"/>
              </a:endParaRPr>
            </a:p>
          </p:txBody>
        </p:sp>
        <p:sp>
          <p:nvSpPr>
            <p:cNvPr id="19" name="TextBox 18"/>
            <p:cNvSpPr txBox="1"/>
            <p:nvPr/>
          </p:nvSpPr>
          <p:spPr>
            <a:xfrm>
              <a:off x="3992282"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57995" y="2830659"/>
            <a:ext cx="3324338" cy="3729598"/>
            <a:chOff x="422410" y="2830659"/>
            <a:chExt cx="3324338" cy="3729598"/>
          </a:xfrm>
        </p:grpSpPr>
        <p:sp>
          <p:nvSpPr>
            <p:cNvPr id="14" name="TextBox 13"/>
            <p:cNvSpPr txBox="1"/>
            <p:nvPr/>
          </p:nvSpPr>
          <p:spPr>
            <a:xfrm>
              <a:off x="515544" y="3328603"/>
              <a:ext cx="3231204" cy="3231654"/>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a:latin typeface="Futura-Condensed-Normal" pitchFamily="2" charset="0"/>
                  <a:cs typeface="Futura Condensed"/>
                </a:rPr>
                <a:t>Optionally, have the Unit </a:t>
              </a:r>
              <a:r>
                <a:rPr lang="en-US" sz="1200" spc="-20" dirty="0" smtClean="0">
                  <a:latin typeface="Futura-Condensed-Normal" pitchFamily="2" charset="0"/>
                  <a:cs typeface="Futura Condensed"/>
                </a:rPr>
                <a:t>4 </a:t>
              </a:r>
              <a:r>
                <a:rPr lang="en-US" sz="1200" spc="-20" dirty="0">
                  <a:latin typeface="Futura-Condensed-Normal" pitchFamily="2" charset="0"/>
                  <a:cs typeface="Futura Condensed"/>
                </a:rPr>
                <a:t>Debug It! handout available to guide students during the activity.</a:t>
              </a:r>
            </a:p>
            <a:p>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Help </a:t>
              </a:r>
              <a:r>
                <a:rPr lang="en-US" sz="1200" dirty="0">
                  <a:latin typeface="Futura-Condensed-Normal" pitchFamily="2" charset="0"/>
                  <a:cs typeface="Futura Condensed"/>
                </a:rPr>
                <a:t>students open the Debug It! programs from the Unit </a:t>
              </a:r>
              <a:r>
                <a:rPr lang="en-US" sz="1200" dirty="0" smtClean="0">
                  <a:latin typeface="Futura-Condensed-Normal" pitchFamily="2" charset="0"/>
                  <a:cs typeface="Futura Condensed"/>
                </a:rPr>
                <a:t>4 </a:t>
              </a:r>
              <a:r>
                <a:rPr lang="en-US" sz="1200" dirty="0">
                  <a:latin typeface="Futura-Condensed-Normal" pitchFamily="2" charset="0"/>
                  <a:cs typeface="Futura Condensed"/>
                </a:rPr>
                <a:t>Debug It! studio or by following the project links listed on the Unit </a:t>
              </a:r>
              <a:r>
                <a:rPr lang="en-US" sz="1200" dirty="0" smtClean="0">
                  <a:latin typeface="Futura-Condensed-Normal" pitchFamily="2" charset="0"/>
                  <a:cs typeface="Futura Condensed"/>
                </a:rPr>
                <a:t>4 </a:t>
              </a:r>
              <a:r>
                <a:rPr lang="en-US" sz="1200" dirty="0">
                  <a:latin typeface="Futura-Condensed-Normal" pitchFamily="2" charset="0"/>
                  <a:cs typeface="Futura Condensed"/>
                </a:rPr>
                <a:t>Debug It! handout. Encourage students to click on the “Look Inside” button to investigate the buggy program, tinker with problematic code, and test possible solutions.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a:solidFill>
                    <a:srgbClr val="000000"/>
                  </a:solidFill>
                  <a:latin typeface="Futura-Condensed-Normal" pitchFamily="2" charset="0"/>
                  <a:cs typeface="Futura Condensed"/>
                </a:rPr>
                <a:t>Give students time to test and debug each Debug It! challenge. Optionally, have students use the remix function in Scratch to fix the bugs and save corrected programs.</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reflect back on their </a:t>
              </a:r>
              <a:r>
                <a:rPr lang="en-US" sz="1200" spc="-10" dirty="0">
                  <a:latin typeface="Futura-Condensed-Normal" pitchFamily="2" charset="0"/>
                  <a:cs typeface="Futura Condensed"/>
                </a:rPr>
                <a:t>testing and debugging </a:t>
              </a:r>
              <a:r>
                <a:rPr lang="en-US" sz="1200" dirty="0">
                  <a:latin typeface="Futura-Condensed-Normal" pitchFamily="2" charset="0"/>
                  <a:cs typeface="Futura Condensed"/>
                </a:rPr>
                <a:t>experiences by responding to the reflection prompts in their design journals or in a group discussion</a:t>
              </a:r>
              <a:r>
                <a:rPr lang="en-US" sz="1200" spc="-10" dirty="0">
                  <a:latin typeface="Futura-Condensed-Normal" pitchFamily="2" charset="0"/>
                  <a:cs typeface="Futura Condensed"/>
                </a:rPr>
                <a:t>.</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10" dirty="0" smtClean="0">
                  <a:latin typeface="Futura-Condensed-Normal" pitchFamily="2" charset="0"/>
                  <a:cs typeface="Futura Condensed"/>
                </a:rPr>
                <a:t>Create </a:t>
              </a:r>
              <a:r>
                <a:rPr lang="en-US" sz="1200" spc="-10" dirty="0">
                  <a:latin typeface="Futura-Condensed-Normal" pitchFamily="2" charset="0"/>
                  <a:cs typeface="Futura Condensed"/>
                </a:rPr>
                <a:t>a class list of debugging strategies by collecting students’ </a:t>
              </a:r>
              <a:r>
                <a:rPr lang="en-US" sz="1200" dirty="0">
                  <a:latin typeface="Futura-Condensed-Normal" pitchFamily="2" charset="0"/>
                  <a:cs typeface="Futura Condensed"/>
                </a:rPr>
                <a:t>problem finding and problem solving approaches</a:t>
              </a:r>
              <a:r>
                <a:rPr lang="en-US" sz="1200" dirty="0" smtClean="0">
                  <a:latin typeface="Futura-Condensed-Normal" pitchFamily="2" charset="0"/>
                  <a:cs typeface="Futura Condensed"/>
                </a:rPr>
                <a:t>.</a:t>
              </a:r>
              <a:endParaRPr lang="en-US" sz="1200" spc="-10" dirty="0">
                <a:latin typeface="Futura-Condensed-Normal" pitchFamily="2" charset="0"/>
                <a:cs typeface="Futura Condensed"/>
              </a:endParaRPr>
            </a:p>
          </p:txBody>
        </p:sp>
        <p:sp>
          <p:nvSpPr>
            <p:cNvPr id="78" name="TextBox 77"/>
            <p:cNvSpPr txBox="1"/>
            <p:nvPr/>
          </p:nvSpPr>
          <p:spPr>
            <a:xfrm>
              <a:off x="422410" y="2830659"/>
              <a:ext cx="3307404" cy="338554"/>
            </a:xfrm>
            <a:prstGeom prst="rect">
              <a:avLst/>
            </a:prstGeom>
            <a:noFill/>
          </p:spPr>
          <p:txBody>
            <a:bodyPr wrap="square" rtlCol="0">
              <a:spAutoFit/>
            </a:bodyPr>
            <a:lstStyle/>
            <a:p>
              <a:r>
                <a:rPr lang="en-US" sz="1600" dirty="0">
                  <a:latin typeface="Futura-Condensed-Normal" pitchFamily="2" charset="0"/>
                  <a:cs typeface="Futura Condensed"/>
                </a:rPr>
                <a:t>ACTIVITY DESCRIPTION</a:t>
              </a:r>
            </a:p>
          </p:txBody>
        </p:sp>
        <p:cxnSp>
          <p:nvCxnSpPr>
            <p:cNvPr id="79" name="Straight Connector 78"/>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4007796" y="4090130"/>
            <a:ext cx="3307404" cy="1513483"/>
            <a:chOff x="3992282" y="4098597"/>
            <a:chExt cx="3307404" cy="1513483"/>
          </a:xfrm>
        </p:grpSpPr>
        <p:sp>
          <p:nvSpPr>
            <p:cNvPr id="82" name="TextBox 81"/>
            <p:cNvSpPr txBox="1"/>
            <p:nvPr/>
          </p:nvSpPr>
          <p:spPr>
            <a:xfrm>
              <a:off x="4089400" y="4596417"/>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a:latin typeface="Futura-Condensed-Normal" pitchFamily="2" charset="0"/>
                  <a:cs typeface="Futura Condensed"/>
                </a:rPr>
                <a:t>What was the problem?</a:t>
              </a:r>
            </a:p>
            <a:p>
              <a:pPr marL="171450" indent="-171450">
                <a:buFont typeface="Lucida Grande"/>
                <a:buChar char="+"/>
              </a:pPr>
              <a:r>
                <a:rPr lang="en-US" sz="1200" dirty="0">
                  <a:latin typeface="Futura-Condensed-Normal" pitchFamily="2" charset="0"/>
                  <a:cs typeface="Futura Condensed"/>
                </a:rPr>
                <a:t>How did you identify the problem?</a:t>
              </a:r>
            </a:p>
            <a:p>
              <a:pPr marL="171450" indent="-171450">
                <a:buFont typeface="Lucida Grande"/>
                <a:buChar char="+"/>
              </a:pPr>
              <a:r>
                <a:rPr lang="en-US" sz="1200" dirty="0">
                  <a:latin typeface="Futura-Condensed-Normal" pitchFamily="2" charset="0"/>
                  <a:cs typeface="Futura Condensed"/>
                </a:rPr>
                <a:t>How did you fix the problem?</a:t>
              </a:r>
            </a:p>
            <a:p>
              <a:pPr marL="171450" indent="-171450">
                <a:buFont typeface="Lucida Grande"/>
                <a:buChar char="+"/>
              </a:pPr>
              <a:r>
                <a:rPr lang="en-US" sz="1200" dirty="0">
                  <a:latin typeface="Futura-Condensed-Normal" pitchFamily="2" charset="0"/>
                  <a:cs typeface="Futura Condensed"/>
                </a:rPr>
                <a:t>Did others have alternative approaches to fixing the problem?</a:t>
              </a:r>
            </a:p>
          </p:txBody>
        </p:sp>
        <p:sp>
          <p:nvSpPr>
            <p:cNvPr id="83" name="TextBox 82"/>
            <p:cNvSpPr txBox="1"/>
            <p:nvPr/>
          </p:nvSpPr>
          <p:spPr>
            <a:xfrm>
              <a:off x="3992282" y="4098597"/>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4" name="Straight Connector 83"/>
            <p:cNvCxnSpPr/>
            <p:nvPr/>
          </p:nvCxnSpPr>
          <p:spPr>
            <a:xfrm flipV="1">
              <a:off x="4089400" y="4437151"/>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457995" y="2262843"/>
            <a:ext cx="2913799"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ACTIVITY DESCRIPTION</a:t>
            </a:r>
            <a:endParaRPr lang="en-US" sz="2800" dirty="0">
              <a:solidFill>
                <a:schemeClr val="bg1"/>
              </a:solidFill>
              <a:latin typeface="Futura-Condensed-Normal" pitchFamily="2" charset="0"/>
              <a:cs typeface="Futura Condensed"/>
            </a:endParaRPr>
          </a:p>
        </p:txBody>
      </p:sp>
      <p:sp>
        <p:nvSpPr>
          <p:cNvPr id="65" name="Isosceles Triangle 64"/>
          <p:cNvSpPr/>
          <p:nvPr/>
        </p:nvSpPr>
        <p:spPr>
          <a:xfrm rot="16200000">
            <a:off x="6953456" y="240354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97" name="Group 96"/>
          <p:cNvGrpSpPr/>
          <p:nvPr/>
        </p:nvGrpSpPr>
        <p:grpSpPr>
          <a:xfrm>
            <a:off x="4007796" y="5709109"/>
            <a:ext cx="3307404" cy="1511490"/>
            <a:chOff x="3992282" y="2832776"/>
            <a:chExt cx="3307404" cy="1511490"/>
          </a:xfrm>
        </p:grpSpPr>
        <p:sp>
          <p:nvSpPr>
            <p:cNvPr id="98" name="TextBox 97"/>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Were students able to solve all five bugs? If not, how might you clarify the concepts expressed in the unsolved programs?</a:t>
              </a:r>
            </a:p>
            <a:p>
              <a:pPr marL="171450" indent="-171450">
                <a:buFont typeface="Lucida Grande"/>
                <a:buChar char="+"/>
              </a:pPr>
              <a:r>
                <a:rPr lang="en-US" sz="1200" dirty="0" smtClean="0">
                  <a:latin typeface="Futura-Condensed-Normal" pitchFamily="2" charset="0"/>
                  <a:cs typeface="Futura Condensed"/>
                </a:rPr>
                <a:t>What different testing and debugging strategies did students employ?</a:t>
              </a:r>
            </a:p>
          </p:txBody>
        </p:sp>
        <p:sp>
          <p:nvSpPr>
            <p:cNvPr id="99" name="TextBox 9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100" name="Straight Connector 9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57995" y="7630731"/>
            <a:ext cx="6857205" cy="352518"/>
            <a:chOff x="457995" y="7630731"/>
            <a:chExt cx="6857205" cy="352518"/>
          </a:xfrm>
        </p:grpSpPr>
        <p:sp>
          <p:nvSpPr>
            <p:cNvPr id="63" name="TextBox 62"/>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64" name="Straight Connector 63"/>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69" name="Straight Connector 68"/>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104914" y="8217641"/>
            <a:ext cx="3117152" cy="1158779"/>
            <a:chOff x="3746748" y="8217641"/>
            <a:chExt cx="3475318" cy="1158779"/>
          </a:xfrm>
        </p:grpSpPr>
        <p:sp>
          <p:nvSpPr>
            <p:cNvPr id="71" name="TextBox 70"/>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89" name="Group 88"/>
            <p:cNvGrpSpPr/>
            <p:nvPr/>
          </p:nvGrpSpPr>
          <p:grpSpPr>
            <a:xfrm>
              <a:off x="4076948" y="8385986"/>
              <a:ext cx="3145118" cy="883399"/>
              <a:chOff x="3891832" y="8385983"/>
              <a:chExt cx="3321768" cy="883398"/>
            </a:xfrm>
          </p:grpSpPr>
          <p:cxnSp>
            <p:nvCxnSpPr>
              <p:cNvPr id="94" name="Straight Connector 93"/>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102" name="TextBox 101"/>
          <p:cNvSpPr txBox="1"/>
          <p:nvPr/>
        </p:nvSpPr>
        <p:spPr>
          <a:xfrm>
            <a:off x="551129" y="8142739"/>
            <a:ext cx="3231204" cy="1015663"/>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solidFill>
                  <a:srgbClr val="000000"/>
                </a:solidFill>
                <a:latin typeface="Futura-Condensed-Normal" pitchFamily="2" charset="0"/>
                <a:cs typeface="Futura Condensed"/>
              </a:rPr>
              <a:t>This </a:t>
            </a:r>
            <a:r>
              <a:rPr lang="en-US" sz="1200" dirty="0">
                <a:solidFill>
                  <a:srgbClr val="000000"/>
                </a:solidFill>
                <a:latin typeface="Futura-Condensed-Normal" pitchFamily="2" charset="0"/>
                <a:cs typeface="Futura Condensed"/>
              </a:rPr>
              <a:t>activity provides an opportunity to check in with students who might need some additional attention or support, particularly around the concepts of conditionals (e.g</a:t>
            </a:r>
            <a:r>
              <a:rPr lang="en-US" sz="1200" dirty="0" smtClean="0">
                <a:solidFill>
                  <a:srgbClr val="000000"/>
                </a:solidFill>
                <a:latin typeface="Futura-Condensed-Normal" pitchFamily="2" charset="0"/>
                <a:cs typeface="Futura Condensed"/>
              </a:rPr>
              <a:t>., </a:t>
            </a:r>
            <a:r>
              <a:rPr lang="en-US" sz="1200" dirty="0">
                <a:solidFill>
                  <a:srgbClr val="000000"/>
                </a:solidFill>
                <a:latin typeface="Futura-Condensed-Normal" pitchFamily="2" charset="0"/>
                <a:cs typeface="Futura Condensed"/>
              </a:rPr>
              <a:t>if), operators (e.g</a:t>
            </a:r>
            <a:r>
              <a:rPr lang="en-US" sz="1200" dirty="0" smtClean="0">
                <a:solidFill>
                  <a:srgbClr val="000000"/>
                </a:solidFill>
                <a:latin typeface="Futura-Condensed-Normal" pitchFamily="2" charset="0"/>
                <a:cs typeface="Futura Condensed"/>
              </a:rPr>
              <a:t>., </a:t>
            </a:r>
            <a:r>
              <a:rPr lang="en-US" sz="1200" dirty="0">
                <a:solidFill>
                  <a:srgbClr val="000000"/>
                </a:solidFill>
                <a:latin typeface="Futura-Condensed-Normal" pitchFamily="2" charset="0"/>
                <a:cs typeface="Futura Condensed"/>
              </a:rPr>
              <a:t>arithmetic, logical), and data (e.g</a:t>
            </a:r>
            <a:r>
              <a:rPr lang="en-US" sz="1200" dirty="0" smtClean="0">
                <a:solidFill>
                  <a:srgbClr val="000000"/>
                </a:solidFill>
                <a:latin typeface="Futura-Condensed-Normal" pitchFamily="2" charset="0"/>
                <a:cs typeface="Futura Condensed"/>
              </a:rPr>
              <a:t>., </a:t>
            </a:r>
            <a:r>
              <a:rPr lang="en-US" sz="1200" dirty="0">
                <a:solidFill>
                  <a:srgbClr val="000000"/>
                </a:solidFill>
                <a:latin typeface="Futura-Condensed-Normal" pitchFamily="2" charset="0"/>
                <a:cs typeface="Futura Condensed"/>
              </a:rPr>
              <a:t>variables, lists)</a:t>
            </a:r>
            <a:r>
              <a:rPr lang="en-US" sz="1200" dirty="0" smtClean="0">
                <a:solidFill>
                  <a:srgbClr val="000000"/>
                </a:solidFill>
                <a:latin typeface="Futura-Condensed-Normal" pitchFamily="2" charset="0"/>
                <a:cs typeface="Futura Condensed"/>
              </a:rPr>
              <a:t>.</a:t>
            </a:r>
            <a:endParaRPr lang="en-US" sz="1200" dirty="0">
              <a:solidFill>
                <a:srgbClr val="000000"/>
              </a:solidFill>
              <a:latin typeface="Futura-Condensed-Normal" pitchFamily="2" charset="0"/>
              <a:cs typeface="Futura Condensed"/>
            </a:endParaRPr>
          </a:p>
        </p:txBody>
      </p:sp>
      <p:grpSp>
        <p:nvGrpSpPr>
          <p:cNvPr id="103" name="Group 102"/>
          <p:cNvGrpSpPr/>
          <p:nvPr/>
        </p:nvGrpSpPr>
        <p:grpSpPr>
          <a:xfrm>
            <a:off x="3661944" y="794340"/>
            <a:ext cx="442062" cy="1123360"/>
            <a:chOff x="2853673" y="794340"/>
            <a:chExt cx="442062" cy="1123360"/>
          </a:xfrm>
        </p:grpSpPr>
        <p:cxnSp>
          <p:nvCxnSpPr>
            <p:cNvPr id="104" name="Straight Connector 103"/>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10" name="TextBox 109"/>
          <p:cNvSpPr txBox="1"/>
          <p:nvPr/>
        </p:nvSpPr>
        <p:spPr>
          <a:xfrm>
            <a:off x="2527923"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11" name="Picture 110"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1408" y="1754376"/>
            <a:ext cx="324022" cy="324022"/>
          </a:xfrm>
          <a:prstGeom prst="rect">
            <a:avLst/>
          </a:prstGeom>
        </p:spPr>
      </p:pic>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86</a:t>
            </a:r>
            <a:endParaRPr lang="en-US" dirty="0">
              <a:latin typeface="Futura-Condensed-Normal" pitchFamily="2" charset="0"/>
            </a:endParaRPr>
          </a:p>
        </p:txBody>
      </p:sp>
      <p:grpSp>
        <p:nvGrpSpPr>
          <p:cNvPr id="47" name="Group 46"/>
          <p:cNvGrpSpPr/>
          <p:nvPr/>
        </p:nvGrpSpPr>
        <p:grpSpPr>
          <a:xfrm>
            <a:off x="551130" y="0"/>
            <a:ext cx="493776" cy="2791968"/>
            <a:chOff x="551130" y="0"/>
            <a:chExt cx="493776" cy="2791968"/>
          </a:xfrm>
        </p:grpSpPr>
        <p:pic>
          <p:nvPicPr>
            <p:cNvPr id="48" name="Picture 47"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9" name="TextBox 48"/>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450777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5295" y="1522398"/>
            <a:ext cx="2357172" cy="1334958"/>
            <a:chOff x="409710" y="1457232"/>
            <a:chExt cx="2357172" cy="1334958"/>
          </a:xfrm>
        </p:grpSpPr>
        <p:sp>
          <p:nvSpPr>
            <p:cNvPr id="10" name="TextBox 9"/>
            <p:cNvSpPr txBox="1"/>
            <p:nvPr/>
          </p:nvSpPr>
          <p:spPr>
            <a:xfrm>
              <a:off x="502845" y="1457232"/>
              <a:ext cx="2159129"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HELP! CAN YOU DEBUG THESE FIVE SCRATCH PROGRAMS?</a:t>
              </a:r>
              <a:endParaRPr lang="en-US" sz="1200" dirty="0">
                <a:latin typeface="Futura-Condensed-Normal" pitchFamily="2" charset="0"/>
                <a:cs typeface="Futura Condensed"/>
              </a:endParaRPr>
            </a:p>
          </p:txBody>
        </p:sp>
        <p:sp>
          <p:nvSpPr>
            <p:cNvPr id="13" name="TextBox 12"/>
            <p:cNvSpPr txBox="1"/>
            <p:nvPr/>
          </p:nvSpPr>
          <p:spPr>
            <a:xfrm>
              <a:off x="409710" y="2145859"/>
              <a:ext cx="2357172" cy="646331"/>
            </a:xfrm>
            <a:prstGeom prst="rect">
              <a:avLst/>
            </a:prstGeom>
            <a:noFill/>
          </p:spPr>
          <p:txBody>
            <a:bodyPr wrap="square" rtlCol="0">
              <a:spAutoFit/>
            </a:bodyPr>
            <a:lstStyle/>
            <a:p>
              <a:pPr algn="just"/>
              <a:r>
                <a:rPr lang="en-US" sz="1200" dirty="0">
                  <a:latin typeface="Futura-Condensed-Normal" pitchFamily="2" charset="0"/>
                  <a:cs typeface="Futura Condensed"/>
                </a:rPr>
                <a:t>In this activity, you will investigate what is going awry and find a solution for each of the five </a:t>
              </a:r>
              <a:r>
                <a:rPr lang="en-US" sz="1200" dirty="0" smtClean="0">
                  <a:latin typeface="Futura-Condensed-Normal" pitchFamily="2" charset="0"/>
                  <a:cs typeface="Futura Condensed"/>
                </a:rPr>
                <a:t>Debug </a:t>
              </a:r>
              <a:r>
                <a:rPr lang="en-US" sz="1200" dirty="0">
                  <a:latin typeface="Futura-Condensed-Normal" pitchFamily="2" charset="0"/>
                  <a:cs typeface="Futura Condensed"/>
                </a:rPr>
                <a:t>It! challenges. </a:t>
              </a:r>
              <a:endParaRPr lang="en-US" sz="1200" dirty="0">
                <a:solidFill>
                  <a:srgbClr val="000000"/>
                </a:solidFill>
                <a:latin typeface="Futura-Condensed-Normal" pitchFamily="2" charset="0"/>
                <a:cs typeface="Futura Condensed"/>
              </a:endParaRPr>
            </a:p>
          </p:txBody>
        </p:sp>
      </p:grpSp>
      <p:sp>
        <p:nvSpPr>
          <p:cNvPr id="26" name="TextBox 25"/>
          <p:cNvSpPr txBox="1"/>
          <p:nvPr/>
        </p:nvSpPr>
        <p:spPr>
          <a:xfrm>
            <a:off x="415665" y="8517982"/>
            <a:ext cx="3227327" cy="1384995"/>
          </a:xfrm>
          <a:prstGeom prst="rect">
            <a:avLst/>
          </a:prstGeom>
          <a:noFill/>
          <a:ln w="6350" cmpd="sng">
            <a:no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Make a list of possible bugs in the program.</a:t>
            </a:r>
          </a:p>
          <a:p>
            <a:pPr marL="171450" indent="-171450">
              <a:buFont typeface="Wingdings" charset="2"/>
              <a:buChar char="q"/>
            </a:pPr>
            <a:r>
              <a:rPr lang="en-US" sz="1200" dirty="0" smtClean="0">
                <a:latin typeface="Futura-Condensed-Normal" pitchFamily="2" charset="0"/>
                <a:cs typeface="Futura Condensed"/>
              </a:rPr>
              <a:t>Keep track of your work! This can be a useful reminder of what you have already tried and point you toward what to try next.</a:t>
            </a:r>
          </a:p>
          <a:p>
            <a:pPr marL="171450" indent="-171450">
              <a:buFont typeface="Wingdings" charset="2"/>
              <a:buChar char="q"/>
            </a:pPr>
            <a:r>
              <a:rPr lang="en-US" sz="1200" dirty="0" smtClean="0">
                <a:latin typeface="Futura-Condensed-Normal" pitchFamily="2" charset="0"/>
                <a:cs typeface="Futura Condensed"/>
              </a:rPr>
              <a:t>Share and compare your problem finding and problem solving approaches with a neighbor until you find something that works for you!</a:t>
            </a:r>
          </a:p>
        </p:txBody>
      </p:sp>
      <p:sp>
        <p:nvSpPr>
          <p:cNvPr id="38" name="TextBox 37"/>
          <p:cNvSpPr txBox="1"/>
          <p:nvPr/>
        </p:nvSpPr>
        <p:spPr>
          <a:xfrm>
            <a:off x="4076669" y="8517982"/>
            <a:ext cx="3314032" cy="1015663"/>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a:t>
            </a:r>
            <a:r>
              <a:rPr lang="en-US" sz="1200" kern="1100" spc="-20" dirty="0">
                <a:latin typeface="Futura-Condensed-Normal" pitchFamily="2" charset="0"/>
                <a:cs typeface="Futura Condensed"/>
              </a:rPr>
              <a:t>code commentary by right clicking on blocks in your scripts. This can help others understand different parts of your program!</a:t>
            </a:r>
          </a:p>
          <a:p>
            <a:pPr marL="171450" indent="-171450">
              <a:buFont typeface="Lucida Grande"/>
              <a:buChar char="+"/>
            </a:pPr>
            <a:r>
              <a:rPr lang="en-US" sz="1200" kern="1100" spc="-20" dirty="0">
                <a:latin typeface="Futura-Condensed-Normal" pitchFamily="2" charset="0"/>
                <a:cs typeface="Futura Condensed"/>
              </a:rPr>
              <a:t>Discuss your testing and debugging practices with a </a:t>
            </a:r>
            <a:r>
              <a:rPr lang="en-US" sz="1200" kern="1100" spc="-20" dirty="0" smtClean="0">
                <a:latin typeface="Futura-Condensed-Normal" pitchFamily="2" charset="0"/>
                <a:cs typeface="Futura Condensed"/>
              </a:rPr>
              <a:t>partner. </a:t>
            </a:r>
            <a:r>
              <a:rPr lang="en-US" sz="1200" kern="1100" spc="-20" dirty="0">
                <a:latin typeface="Futura-Condensed-Normal" pitchFamily="2" charset="0"/>
                <a:cs typeface="Futura Condensed"/>
              </a:rPr>
              <a:t>M</a:t>
            </a:r>
            <a:r>
              <a:rPr lang="en-US" sz="1200" kern="1100" spc="-20" dirty="0" smtClean="0">
                <a:latin typeface="Futura-Condensed-Normal" pitchFamily="2" charset="0"/>
                <a:cs typeface="Futura Condensed"/>
              </a:rPr>
              <a:t>ake note </a:t>
            </a:r>
            <a:r>
              <a:rPr lang="en-US" sz="1200" kern="1100" spc="-20" dirty="0">
                <a:latin typeface="Futura-Condensed-Normal" pitchFamily="2" charset="0"/>
                <a:cs typeface="Futura Condensed"/>
              </a:rPr>
              <a:t>of the similarities and differences in your strategies.</a:t>
            </a:r>
          </a:p>
          <a:p>
            <a:pPr marL="171450" indent="-171450">
              <a:buFont typeface="Lucida Grande"/>
              <a:buChar char="+"/>
            </a:pPr>
            <a:r>
              <a:rPr lang="en-US" sz="1200" kern="1100" spc="-20" dirty="0">
                <a:latin typeface="Futura-Condensed-Normal" pitchFamily="2" charset="0"/>
                <a:cs typeface="Futura Condensed"/>
              </a:rPr>
              <a:t>Help a neighbor!</a:t>
            </a:r>
          </a:p>
        </p:txBody>
      </p:sp>
      <p:cxnSp>
        <p:nvCxnSpPr>
          <p:cNvPr id="70" name="Straight Connector 69"/>
          <p:cNvCxnSpPr/>
          <p:nvPr/>
        </p:nvCxnSpPr>
        <p:spPr>
          <a:xfrm>
            <a:off x="396255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829978" y="845730"/>
            <a:ext cx="3402084" cy="6740504"/>
            <a:chOff x="4430800" y="773826"/>
            <a:chExt cx="3377972" cy="6343002"/>
          </a:xfrm>
        </p:grpSpPr>
        <p:sp>
          <p:nvSpPr>
            <p:cNvPr id="34" name="Rectangle 33"/>
            <p:cNvSpPr/>
            <p:nvPr/>
          </p:nvSpPr>
          <p:spPr>
            <a:xfrm>
              <a:off x="4430802" y="773826"/>
              <a:ext cx="3377970"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a:t>
              </a:r>
              <a:r>
                <a:rPr lang="en-US" sz="1200" b="1" dirty="0" smtClean="0">
                  <a:latin typeface="Futura-Condensed-Normal" pitchFamily="2" charset="0"/>
                  <a:cs typeface="Futura Condensed"/>
                </a:rPr>
                <a:t>! 4.1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/24271192</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"Inventory" list should be updated every time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Scratch </a:t>
              </a:r>
              <a:r>
                <a:rPr lang="en-US" sz="1100" dirty="0">
                  <a:latin typeface="Futura-Condensed-Normal" pitchFamily="2" charset="0"/>
                  <a:cs typeface="Futura Condensed"/>
                </a:rPr>
                <a:t>Cat picks up a new item. But Scratch Cat can only pick up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laptop</a:t>
              </a:r>
              <a:r>
                <a:rPr lang="en-US" sz="1100" dirty="0">
                  <a:latin typeface="Futura-Condensed-Normal" pitchFamily="2" charset="0"/>
                  <a:cs typeface="Futura Condensed"/>
                </a:rPr>
                <a:t>. How do we fix the program?</a:t>
              </a:r>
            </a:p>
          </p:txBody>
        </p:sp>
        <p:sp>
          <p:nvSpPr>
            <p:cNvPr id="35" name="Rectangle 34"/>
            <p:cNvSpPr/>
            <p:nvPr/>
          </p:nvSpPr>
          <p:spPr>
            <a:xfrm>
              <a:off x="4430802" y="2091672"/>
              <a:ext cx="3377970"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a:t>
              </a:r>
              <a:r>
                <a:rPr lang="en-US" sz="1200" b="1" dirty="0" smtClean="0">
                  <a:latin typeface="Futura-Condensed-Normal" pitchFamily="2" charset="0"/>
                  <a:cs typeface="Futura Condensed"/>
                </a:rPr>
                <a:t>4.2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/24271303</a:t>
              </a:r>
            </a:p>
            <a:p>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Scratch Cat gets 10 points for collecting Yellow Gobos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and </a:t>
              </a:r>
              <a:r>
                <a:rPr lang="en-US" sz="1100" dirty="0">
                  <a:latin typeface="Futura-Condensed-Normal" pitchFamily="2" charset="0"/>
                  <a:cs typeface="Futura Condensed"/>
                </a:rPr>
                <a:t>loses 10 points for colliding with Pink Gobos. But something isn't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working</a:t>
              </a:r>
              <a:r>
                <a:rPr lang="en-US" sz="1100" dirty="0">
                  <a:latin typeface="Futura-Condensed-Normal" pitchFamily="2" charset="0"/>
                  <a:cs typeface="Futura Condensed"/>
                </a:rPr>
                <a:t>. How do we fix the program?</a:t>
              </a:r>
            </a:p>
          </p:txBody>
        </p:sp>
        <p:sp>
          <p:nvSpPr>
            <p:cNvPr id="56" name="Rectangle 55"/>
            <p:cNvSpPr/>
            <p:nvPr/>
          </p:nvSpPr>
          <p:spPr>
            <a:xfrm>
              <a:off x="4430800" y="3409519"/>
              <a:ext cx="3377972"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a:t>
              </a:r>
              <a:r>
                <a:rPr lang="en-US" sz="1200" b="1" dirty="0" smtClean="0">
                  <a:latin typeface="Futura-Condensed-Normal" pitchFamily="2" charset="0"/>
                  <a:cs typeface="Futura Condensed"/>
                </a:rPr>
                <a:t>4.3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/24271446</a:t>
              </a:r>
              <a:endParaRPr lang="en-US" sz="1000" dirty="0">
                <a:latin typeface="Futura-Condensed-Normal" pitchFamily="2" charset="0"/>
                <a:cs typeface="Futura Condensed"/>
              </a:endParaRP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Scratch Cat is thinking of a number between 1 and 10.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But </a:t>
              </a:r>
              <a:r>
                <a:rPr lang="en-US" sz="1100" dirty="0">
                  <a:latin typeface="Futura-Condensed-Normal" pitchFamily="2" charset="0"/>
                  <a:cs typeface="Futura Condensed"/>
                </a:rPr>
                <a:t>something is wrong with the guess checking -- it doesn't work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consistently</a:t>
              </a:r>
              <a:r>
                <a:rPr lang="en-US" sz="1100" dirty="0">
                  <a:latin typeface="Futura-Condensed-Normal" pitchFamily="2" charset="0"/>
                  <a:cs typeface="Futura Condensed"/>
                </a:rPr>
                <a:t>. How do we fix the program?</a:t>
              </a:r>
            </a:p>
          </p:txBody>
        </p:sp>
        <p:sp>
          <p:nvSpPr>
            <p:cNvPr id="58" name="Rectangle 57"/>
            <p:cNvSpPr/>
            <p:nvPr/>
          </p:nvSpPr>
          <p:spPr>
            <a:xfrm>
              <a:off x="4430800" y="4727365"/>
              <a:ext cx="3377972" cy="1071617"/>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a:latin typeface="Futura-Condensed-Normal" pitchFamily="2" charset="0"/>
                  <a:cs typeface="Futura Condensed"/>
                </a:rPr>
                <a:t>DEBUG IT! 4</a:t>
              </a:r>
              <a:r>
                <a:rPr lang="en-US" sz="1200" b="1" dirty="0" smtClean="0">
                  <a:latin typeface="Futura-Condensed-Normal" pitchFamily="2" charset="0"/>
                  <a:cs typeface="Futura Condensed"/>
                </a:rPr>
                <a:t>.4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/24271475</a:t>
              </a:r>
              <a:br>
                <a:rPr lang="en-US" sz="1000" dirty="0" smtClean="0">
                  <a:latin typeface="Futura-Condensed-Normal" pitchFamily="2" charset="0"/>
                  <a:cs typeface="Futura Condensed"/>
                </a:rPr>
              </a:br>
              <a:endParaRPr lang="en-US" sz="6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the "# of hits" display should increase by 1 every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time </a:t>
              </a:r>
              <a:r>
                <a:rPr lang="en-US" sz="1100" dirty="0">
                  <a:latin typeface="Futura-Condensed-Normal" pitchFamily="2" charset="0"/>
                  <a:cs typeface="Futura Condensed"/>
                </a:rPr>
                <a:t>the Scratch Cat is hit by a tennis ball. But the "# of hits"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increases </a:t>
              </a:r>
              <a:r>
                <a:rPr lang="en-US" sz="1100" dirty="0">
                  <a:latin typeface="Futura-Condensed-Normal" pitchFamily="2" charset="0"/>
                  <a:cs typeface="Futura Condensed"/>
                </a:rPr>
                <a:t>by more than 1 when Scratch Cat is hit. How do we fix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program</a:t>
              </a:r>
              <a:r>
                <a:rPr lang="en-US" sz="1100" dirty="0">
                  <a:latin typeface="Futura-Condensed-Normal" pitchFamily="2" charset="0"/>
                  <a:cs typeface="Futura Condensed"/>
                </a:rPr>
                <a:t>?</a:t>
              </a:r>
            </a:p>
          </p:txBody>
        </p:sp>
        <p:sp>
          <p:nvSpPr>
            <p:cNvPr id="59" name="Rectangle 58"/>
            <p:cNvSpPr/>
            <p:nvPr/>
          </p:nvSpPr>
          <p:spPr>
            <a:xfrm>
              <a:off x="4430800" y="6204505"/>
              <a:ext cx="3377972" cy="912323"/>
            </a:xfrm>
            <a:prstGeom prst="rect">
              <a:avLst/>
            </a:prstGeom>
            <a:ln w="12700" cmpd="sng">
              <a:solidFill>
                <a:schemeClr val="tx1"/>
              </a:solidFill>
              <a:prstDash val="dash"/>
            </a:ln>
          </p:spPr>
          <p:txBody>
            <a:bodyPr wrap="square" lIns="91440" tIns="91440" bIns="91440">
              <a:spAutoFit/>
            </a:bodyPr>
            <a:lstStyle/>
            <a:p>
              <a:pPr marL="171450" indent="-171450">
                <a:buFont typeface="Wingdings" charset="2"/>
                <a:buChar char="q"/>
              </a:pPr>
              <a:r>
                <a:rPr lang="en-US" sz="1200" b="1" dirty="0" smtClean="0">
                  <a:latin typeface="Futura-Condensed-Normal" pitchFamily="2" charset="0"/>
                  <a:cs typeface="Futura Condensed"/>
                </a:rPr>
                <a:t>DEBUG </a:t>
              </a:r>
              <a:r>
                <a:rPr lang="en-US" sz="1200" b="1" dirty="0">
                  <a:latin typeface="Futura-Condensed-Normal" pitchFamily="2" charset="0"/>
                  <a:cs typeface="Futura Condensed"/>
                </a:rPr>
                <a:t>IT! </a:t>
              </a:r>
              <a:r>
                <a:rPr lang="en-US" sz="1200" b="1" dirty="0" smtClean="0">
                  <a:latin typeface="Futura-Condensed-Normal" pitchFamily="2" charset="0"/>
                  <a:cs typeface="Futura Condensed"/>
                </a:rPr>
                <a:t>4.5 </a:t>
              </a:r>
              <a:r>
                <a:rPr lang="en-US" sz="1000" dirty="0">
                  <a:latin typeface="Futura-Condensed-Normal" pitchFamily="2" charset="0"/>
                  <a:cs typeface="Futura Condensed"/>
                </a:rPr>
                <a:t>http://</a:t>
              </a:r>
              <a:r>
                <a:rPr lang="en-US" sz="1000" dirty="0" err="1">
                  <a:latin typeface="Futura-Condensed-Normal" pitchFamily="2" charset="0"/>
                  <a:cs typeface="Futura Condensed"/>
                </a:rPr>
                <a:t>scratch.mit.edu</a:t>
              </a:r>
              <a:r>
                <a:rPr lang="en-US" sz="1000" dirty="0">
                  <a:latin typeface="Futura-Condensed-Normal" pitchFamily="2" charset="0"/>
                  <a:cs typeface="Futura Condensed"/>
                </a:rPr>
                <a:t>/projects</a:t>
              </a:r>
              <a:r>
                <a:rPr lang="en-US" sz="1000" dirty="0" smtClean="0">
                  <a:latin typeface="Futura-Condensed-Normal" pitchFamily="2" charset="0"/>
                  <a:cs typeface="Futura Condensed"/>
                </a:rPr>
                <a:t>/24271560</a:t>
              </a:r>
            </a:p>
            <a:p>
              <a:endParaRPr lang="en-US" sz="600" dirty="0" smtClean="0">
                <a:latin typeface="Futura-Condensed-Normal" pitchFamily="2" charset="0"/>
                <a:cs typeface="Futura Condensed"/>
              </a:endParaRPr>
            </a:p>
            <a:p>
              <a:r>
                <a:rPr lang="en-US" sz="1100" dirty="0" smtClean="0">
                  <a:latin typeface="Futura-Condensed-Normal" pitchFamily="2" charset="0"/>
                  <a:cs typeface="Futura Condensed"/>
                </a:rPr>
                <a:t>      </a:t>
              </a:r>
              <a:r>
                <a:rPr lang="en-US" sz="1100" dirty="0">
                  <a:latin typeface="Futura-Condensed-Normal" pitchFamily="2" charset="0"/>
                  <a:cs typeface="Futura Condensed"/>
                </a:rPr>
                <a:t>In this project, Scratch Cat is navigating a maze to get to the yellow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rectangle</a:t>
              </a:r>
              <a:r>
                <a:rPr lang="en-US" sz="1100" dirty="0">
                  <a:latin typeface="Futura-Condensed-Normal" pitchFamily="2" charset="0"/>
                  <a:cs typeface="Futura Condensed"/>
                </a:rPr>
                <a:t>. But Scratch Cat can walk through walls. How do we fix the </a:t>
              </a:r>
              <a:endParaRPr lang="en-US" sz="1100" dirty="0" smtClean="0">
                <a:latin typeface="Futura-Condensed-Normal" pitchFamily="2" charset="0"/>
                <a:cs typeface="Futura Condensed"/>
              </a:endParaRPr>
            </a:p>
            <a:p>
              <a:r>
                <a:rPr lang="en-US" sz="1100" dirty="0">
                  <a:latin typeface="Futura-Condensed-Normal" pitchFamily="2" charset="0"/>
                  <a:cs typeface="Futura Condensed"/>
                </a:rPr>
                <a:t> </a:t>
              </a:r>
              <a:r>
                <a:rPr lang="en-US" sz="1100" dirty="0" smtClean="0">
                  <a:latin typeface="Futura-Condensed-Normal" pitchFamily="2" charset="0"/>
                  <a:cs typeface="Futura Condensed"/>
                </a:rPr>
                <a:t>     program</a:t>
              </a:r>
              <a:r>
                <a:rPr lang="en-US" sz="1100" dirty="0">
                  <a:latin typeface="Futura-Condensed-Normal" pitchFamily="2" charset="0"/>
                  <a:cs typeface="Futura Condensed"/>
                </a:rPr>
                <a:t>?</a:t>
              </a:r>
            </a:p>
          </p:txBody>
        </p:sp>
      </p:grpSp>
      <p:grpSp>
        <p:nvGrpSpPr>
          <p:cNvPr id="3" name="Group 2"/>
          <p:cNvGrpSpPr/>
          <p:nvPr/>
        </p:nvGrpSpPr>
        <p:grpSpPr>
          <a:xfrm>
            <a:off x="427031" y="3857808"/>
            <a:ext cx="2970866" cy="1898083"/>
            <a:chOff x="427031" y="3857808"/>
            <a:chExt cx="2970866" cy="1898083"/>
          </a:xfrm>
        </p:grpSpPr>
        <p:grpSp>
          <p:nvGrpSpPr>
            <p:cNvPr id="8" name="Group 7"/>
            <p:cNvGrpSpPr/>
            <p:nvPr/>
          </p:nvGrpSpPr>
          <p:grpSpPr>
            <a:xfrm>
              <a:off x="427031" y="3857808"/>
              <a:ext cx="2970866" cy="1898083"/>
              <a:chOff x="427031" y="3857808"/>
              <a:chExt cx="2970866" cy="1898083"/>
            </a:xfrm>
          </p:grpSpPr>
          <p:sp>
            <p:nvSpPr>
              <p:cNvPr id="14" name="TextBox 13"/>
              <p:cNvSpPr txBox="1"/>
              <p:nvPr/>
            </p:nvSpPr>
            <p:spPr>
              <a:xfrm>
                <a:off x="427031" y="4232397"/>
                <a:ext cx="2885167" cy="1523494"/>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Go to the Unit 4 Debug It! Studio: </a:t>
                </a:r>
                <a:br>
                  <a:rPr lang="en-US" sz="1200" dirty="0" smtClean="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/studios/475634</a:t>
                </a:r>
                <a:r>
                  <a:rPr lang="en-US" sz="1200" dirty="0" smtClean="0">
                    <a:latin typeface="Futura-Condensed-Normal" pitchFamily="2" charset="0"/>
                    <a:cs typeface="Futura Condensed"/>
                  </a:rPr>
                  <a:t>/</a:t>
                </a:r>
              </a:p>
              <a:p>
                <a:pPr marL="171450" indent="-171450">
                  <a:lnSpc>
                    <a:spcPct val="130000"/>
                  </a:lnSpc>
                  <a:buFont typeface="Wingdings" charset="2"/>
                  <a:buChar char="q"/>
                </a:pPr>
                <a:r>
                  <a:rPr lang="en-US" sz="1200" dirty="0" smtClean="0">
                    <a:latin typeface="Futura-Condensed-Normal" pitchFamily="2" charset="0"/>
                    <a:cs typeface="Futura Condensed"/>
                  </a:rPr>
                  <a:t>Test and debug each of the five debugging challenges in the studio.</a:t>
                </a:r>
              </a:p>
              <a:p>
                <a:pPr marL="171450" indent="-171450">
                  <a:lnSpc>
                    <a:spcPct val="130000"/>
                  </a:lnSpc>
                  <a:buFont typeface="Wingdings" charset="2"/>
                  <a:buChar char="q"/>
                </a:pPr>
                <a:r>
                  <a:rPr lang="en-US" sz="1200" dirty="0" smtClean="0">
                    <a:latin typeface="Futura-Condensed-Normal" pitchFamily="2" charset="0"/>
                    <a:cs typeface="Futura Condensed"/>
                  </a:rPr>
                  <a:t>Write down your solution or </a:t>
                </a:r>
                <a:r>
                  <a:rPr lang="en-US" sz="1200" dirty="0">
                    <a:latin typeface="Futura-Condensed-Normal" pitchFamily="2" charset="0"/>
                    <a:cs typeface="Futura Condensed"/>
                  </a:rPr>
                  <a:t>r</a:t>
                </a:r>
                <a:r>
                  <a:rPr lang="en-US" sz="1200" dirty="0" smtClean="0">
                    <a:latin typeface="Futura-Condensed-Normal" pitchFamily="2" charset="0"/>
                    <a:cs typeface="Futura Condensed"/>
                  </a:rPr>
                  <a:t>emix the buggy program with your solution.</a:t>
                </a:r>
              </a:p>
            </p:txBody>
          </p:sp>
          <p:sp>
            <p:nvSpPr>
              <p:cNvPr id="43" name="TextBox 42"/>
              <p:cNvSpPr txBox="1"/>
              <p:nvPr/>
            </p:nvSpPr>
            <p:spPr>
              <a:xfrm>
                <a:off x="444691"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cxnSp>
          <p:nvCxnSpPr>
            <p:cNvPr id="52" name="Straight Connector 51"/>
            <p:cNvCxnSpPr/>
            <p:nvPr/>
          </p:nvCxnSpPr>
          <p:spPr>
            <a:xfrm flipV="1">
              <a:off x="535219"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457995" y="595839"/>
            <a:ext cx="2815942" cy="954107"/>
          </a:xfrm>
          <a:prstGeom prst="rect">
            <a:avLst/>
          </a:prstGeom>
          <a:noFill/>
        </p:spPr>
        <p:txBody>
          <a:bodyPr wrap="square" rtlCol="0">
            <a:spAutoFit/>
          </a:bodyPr>
          <a:lstStyle/>
          <a:p>
            <a:r>
              <a:rPr lang="en-US" sz="5600" dirty="0" smtClean="0">
                <a:latin typeface="Futura-Condensed-Normal" pitchFamily="2" charset="0"/>
                <a:cs typeface="Futura Condensed"/>
              </a:rPr>
              <a:t>DEBUG IT!</a:t>
            </a:r>
          </a:p>
        </p:txBody>
      </p:sp>
      <p:grpSp>
        <p:nvGrpSpPr>
          <p:cNvPr id="48" name="Group 47"/>
          <p:cNvGrpSpPr/>
          <p:nvPr/>
        </p:nvGrpSpPr>
        <p:grpSpPr>
          <a:xfrm>
            <a:off x="2571138" y="443435"/>
            <a:ext cx="651202" cy="1336089"/>
            <a:chOff x="2571138" y="443435"/>
            <a:chExt cx="651202" cy="1336089"/>
          </a:xfrm>
        </p:grpSpPr>
        <p:grpSp>
          <p:nvGrpSpPr>
            <p:cNvPr id="50" name="Group 49"/>
            <p:cNvGrpSpPr/>
            <p:nvPr/>
          </p:nvGrpSpPr>
          <p:grpSpPr>
            <a:xfrm>
              <a:off x="2571138" y="443435"/>
              <a:ext cx="651202" cy="1336089"/>
              <a:chOff x="2169548" y="4643960"/>
              <a:chExt cx="393589" cy="656327"/>
            </a:xfrm>
          </p:grpSpPr>
          <p:cxnSp>
            <p:nvCxnSpPr>
              <p:cNvPr id="61" name="Straight Arrow Connector 60"/>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51" name="Straight Arrow Connector 50"/>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0" y="6364023"/>
            <a:ext cx="7772400" cy="2153959"/>
            <a:chOff x="0" y="6351394"/>
            <a:chExt cx="7772400" cy="2153959"/>
          </a:xfrm>
        </p:grpSpPr>
        <p:sp>
          <p:nvSpPr>
            <p:cNvPr id="45" name="Rectangle 44"/>
            <p:cNvSpPr/>
            <p:nvPr/>
          </p:nvSpPr>
          <p:spPr>
            <a:xfrm>
              <a:off x="0" y="7871074"/>
              <a:ext cx="7772400"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grpSp>
          <p:nvGrpSpPr>
            <p:cNvPr id="46" name="Group 45"/>
            <p:cNvGrpSpPr/>
            <p:nvPr/>
          </p:nvGrpSpPr>
          <p:grpSpPr>
            <a:xfrm>
              <a:off x="3962555" y="7884634"/>
              <a:ext cx="3809845" cy="507475"/>
              <a:chOff x="3962555" y="7884634"/>
              <a:chExt cx="3809845" cy="507475"/>
            </a:xfrm>
          </p:grpSpPr>
          <p:sp>
            <p:nvSpPr>
              <p:cNvPr id="49" name="Diamond 48"/>
              <p:cNvSpPr/>
              <p:nvPr/>
            </p:nvSpPr>
            <p:spPr>
              <a:xfrm>
                <a:off x="5676977"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53" name="TextBox 52"/>
              <p:cNvSpPr txBox="1"/>
              <p:nvPr/>
            </p:nvSpPr>
            <p:spPr>
              <a:xfrm>
                <a:off x="3962555" y="7884634"/>
                <a:ext cx="380984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
          <p:nvSpPr>
            <p:cNvPr id="47" name="Oval Callout 46"/>
            <p:cNvSpPr/>
            <p:nvPr/>
          </p:nvSpPr>
          <p:spPr>
            <a:xfrm rot="15462013" flipV="1">
              <a:off x="413018" y="6228851"/>
              <a:ext cx="2153959" cy="2399046"/>
            </a:xfrm>
            <a:prstGeom prst="wedgeEllipseCallout">
              <a:avLst>
                <a:gd name="adj1" fmla="val -36970"/>
                <a:gd name="adj2" fmla="val 48187"/>
              </a:avLst>
            </a:prstGeom>
            <a:solidFill>
              <a:schemeClr val="accent3">
                <a:lumMod val="20000"/>
                <a:lumOff val="80000"/>
              </a:schemeClr>
            </a:solidFill>
            <a:ln w="76200" cap="rnd" cmpd="sng">
              <a:solidFill>
                <a:schemeClr val="bg1"/>
              </a:solidFill>
              <a:prstDash val="solid"/>
              <a:bevel/>
            </a:ln>
            <a:effectLst/>
          </p:spPr>
          <p:style>
            <a:lnRef idx="1">
              <a:schemeClr val="accent1"/>
            </a:lnRef>
            <a:fillRef idx="3">
              <a:schemeClr val="accent1"/>
            </a:fillRef>
            <a:effectRef idx="2">
              <a:schemeClr val="accent1"/>
            </a:effectRef>
            <a:fontRef idx="minor">
              <a:schemeClr val="lt1"/>
            </a:fontRef>
          </p:style>
          <p:txBody>
            <a:bodyPr vert="vert270" rtlCol="0" anchor="ctr">
              <a:normAutofit/>
            </a:bodyPr>
            <a:lstStyle/>
            <a:p>
              <a:pPr algn="ctr"/>
              <a:r>
                <a:rPr lang="en-US" sz="3200" kern="1300" dirty="0" smtClean="0">
                  <a:solidFill>
                    <a:srgbClr val="50AB06"/>
                  </a:solidFill>
                  <a:latin typeface="Futura-Condensed-Normal" pitchFamily="2" charset="0"/>
                  <a:cs typeface="Futura Condensed"/>
                </a:rPr>
                <a:t>FEELING STUCK?</a:t>
              </a:r>
            </a:p>
            <a:p>
              <a:pPr algn="ctr"/>
              <a:r>
                <a:rPr lang="en-US" sz="1600" kern="1300" baseline="-25000" dirty="0" smtClean="0">
                  <a:solidFill>
                    <a:srgbClr val="50AB06"/>
                  </a:solidFill>
                  <a:latin typeface="Futura-Condensed-Normal" pitchFamily="2" charset="0"/>
                  <a:cs typeface="Futura Condensed"/>
                </a:rPr>
                <a:t>THAT</a:t>
              </a:r>
              <a:r>
                <a:rPr lang="fr-FR" sz="1600" kern="1300" baseline="-25000" dirty="0" smtClean="0">
                  <a:solidFill>
                    <a:srgbClr val="50AB06"/>
                  </a:solidFill>
                  <a:latin typeface="Futura-Condensed-Normal" pitchFamily="2" charset="0"/>
                  <a:cs typeface="Futura Condensed"/>
                </a:rPr>
                <a:t>’</a:t>
              </a:r>
              <a:r>
                <a:rPr lang="en-US" sz="1600" kern="1300" baseline="-25000" dirty="0" smtClean="0">
                  <a:solidFill>
                    <a:srgbClr val="50AB06"/>
                  </a:solidFill>
                  <a:latin typeface="Futura-Condensed-Normal" pitchFamily="2" charset="0"/>
                  <a:cs typeface="Futura Condensed"/>
                </a:rPr>
                <a:t>S OKAY! TRY THESE THINGS…</a:t>
              </a:r>
            </a:p>
          </p:txBody>
        </p:sp>
      </p:grpSp>
    </p:spTree>
    <p:extLst>
      <p:ext uri="{BB962C8B-B14F-4D97-AF65-F5344CB8AC3E}">
        <p14:creationId xmlns:p14="http://schemas.microsoft.com/office/powerpoint/2010/main" xmlns="" val="665463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42398" y="9519711"/>
            <a:ext cx="1813560" cy="535517"/>
          </a:xfrm>
        </p:spPr>
        <p:txBody>
          <a:bodyPr/>
          <a:lstStyle/>
          <a:p>
            <a:r>
              <a:rPr lang="en-US" dirty="0" smtClean="0"/>
              <a:t>88</a:t>
            </a:r>
            <a:endParaRPr lang="en-US" dirty="0"/>
          </a:p>
        </p:txBody>
      </p:sp>
    </p:spTree>
    <p:extLst>
      <p:ext uri="{BB962C8B-B14F-4D97-AF65-F5344CB8AC3E}">
        <p14:creationId xmlns:p14="http://schemas.microsoft.com/office/powerpoint/2010/main" xmlns="" val="1693647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57200" y="2884274"/>
            <a:ext cx="6858000" cy="1200329"/>
          </a:xfrm>
          <a:prstGeom prst="rect">
            <a:avLst/>
          </a:prstGeom>
          <a:noFill/>
          <a:ln w="6350" cmpd="sng">
            <a:noFill/>
            <a:prstDash val="dash"/>
          </a:ln>
        </p:spPr>
        <p:txBody>
          <a:bodyPr wrap="square" rtlCol="0">
            <a:spAutoFit/>
          </a:bodyPr>
          <a:lstStyle/>
          <a:p>
            <a:pPr algn="just"/>
            <a:r>
              <a:rPr lang="en-US" sz="1200" dirty="0">
                <a:solidFill>
                  <a:srgbClr val="000000"/>
                </a:solidFill>
                <a:latin typeface="Futura-Condensed-Normal" pitchFamily="2" charset="0"/>
                <a:cs typeface="Futura Condensed"/>
              </a:rPr>
              <a:t>Personalization is an important guiding principle in the design of the creative computing experience. By “personalization”, we mean both connecting to personal interests and acknowledging that personal interests can vary considerably. There are many ways of knowing and doing </a:t>
            </a:r>
            <a:r>
              <a:rPr lang="en-US" sz="1200" dirty="0" smtClean="0">
                <a:solidFill>
                  <a:srgbClr val="000000"/>
                </a:solidFill>
                <a:latin typeface="Futura-Condensed-Normal" pitchFamily="2" charset="0"/>
                <a:cs typeface="Futura Condensed"/>
              </a:rPr>
              <a:t>– and </a:t>
            </a:r>
            <a:r>
              <a:rPr lang="en-US" sz="1200" dirty="0">
                <a:solidFill>
                  <a:srgbClr val="000000"/>
                </a:solidFill>
                <a:latin typeface="Futura-Condensed-Normal" pitchFamily="2" charset="0"/>
                <a:cs typeface="Futura Condensed"/>
              </a:rPr>
              <a:t>exploring these multiple ways can help support interest, motivation, and persistence </a:t>
            </a:r>
            <a:r>
              <a:rPr lang="en-US" sz="1200" dirty="0" smtClean="0">
                <a:solidFill>
                  <a:srgbClr val="000000"/>
                </a:solidFill>
                <a:latin typeface="Futura-Condensed-Normal" pitchFamily="2" charset="0"/>
                <a:cs typeface="Futura Condensed"/>
              </a:rPr>
              <a:t>among young </a:t>
            </a:r>
            <a:r>
              <a:rPr lang="en-US" sz="1200" dirty="0">
                <a:solidFill>
                  <a:srgbClr val="000000"/>
                </a:solidFill>
                <a:latin typeface="Futura-Condensed-Normal" pitchFamily="2" charset="0"/>
                <a:cs typeface="Futura Condensed"/>
              </a:rPr>
              <a:t>learners. In this unit, learners explore some of the advanced concepts and challenging problems associated with game design</a:t>
            </a:r>
            <a:r>
              <a:rPr lang="en-US" sz="1200" dirty="0" smtClean="0">
                <a:solidFill>
                  <a:srgbClr val="000000"/>
                </a:solidFill>
                <a:latin typeface="Futura-Condensed-Normal" pitchFamily="2" charset="0"/>
                <a:cs typeface="Futura Condensed"/>
              </a:rPr>
              <a:t>. An </a:t>
            </a:r>
            <a:r>
              <a:rPr lang="en-US" sz="1200" dirty="0">
                <a:solidFill>
                  <a:srgbClr val="000000"/>
                </a:solidFill>
                <a:latin typeface="Futura-Condensed-Normal" pitchFamily="2" charset="0"/>
                <a:cs typeface="Futura Condensed"/>
              </a:rPr>
              <a:t>advanced concept or challenging problem can be made more accessible if rooted in activities that are personally meaningful. </a:t>
            </a:r>
            <a:r>
              <a:rPr lang="en-US" sz="1200" dirty="0" smtClean="0">
                <a:solidFill>
                  <a:srgbClr val="000000"/>
                </a:solidFill>
                <a:latin typeface="Futura-Condensed-Normal" pitchFamily="2" charset="0"/>
                <a:cs typeface="Futura Condensed"/>
              </a:rPr>
              <a:t>As an example of the power of context, we turn to a story shared by Mitch Resnick – the director of the Scratch project at MIT.</a:t>
            </a:r>
            <a:endParaRPr lang="en-US" sz="1200" dirty="0">
              <a:solidFill>
                <a:srgbClr val="000000"/>
              </a:solidFill>
              <a:latin typeface="Futura-Condensed-Normal" pitchFamily="2" charset="0"/>
              <a:cs typeface="Futura Condensed"/>
            </a:endParaRPr>
          </a:p>
        </p:txBody>
      </p:sp>
      <p:sp>
        <p:nvSpPr>
          <p:cNvPr id="13" name="TextBox 12"/>
          <p:cNvSpPr txBox="1"/>
          <p:nvPr/>
        </p:nvSpPr>
        <p:spPr>
          <a:xfrm>
            <a:off x="474134" y="2354968"/>
            <a:ext cx="2874286" cy="523220"/>
          </a:xfrm>
          <a:prstGeom prst="rect">
            <a:avLst/>
          </a:prstGeom>
          <a:noFill/>
        </p:spPr>
        <p:txBody>
          <a:bodyPr wrap="square" rtlCol="0" anchor="ctr" anchorCtr="0">
            <a:spAutoFit/>
          </a:bodyPr>
          <a:lstStyle/>
          <a:p>
            <a:r>
              <a:rPr lang="en-US" sz="2800" dirty="0" smtClean="0">
                <a:solidFill>
                  <a:schemeClr val="bg1"/>
                </a:solidFill>
                <a:latin typeface="Futura-Condensed-Normal" pitchFamily="2" charset="0"/>
                <a:cs typeface="Futura Condensed"/>
              </a:rPr>
              <a:t>THE “BIG IDEA”</a:t>
            </a:r>
            <a:endParaRPr lang="en-US" sz="2800" dirty="0">
              <a:solidFill>
                <a:schemeClr val="bg1"/>
              </a:solidFill>
              <a:latin typeface="Futura-Condensed-Normal" pitchFamily="2" charset="0"/>
              <a:cs typeface="Futura Condensed"/>
            </a:endParaRPr>
          </a:p>
        </p:txBody>
      </p:sp>
      <p:sp>
        <p:nvSpPr>
          <p:cNvPr id="46" name="TextBox 45"/>
          <p:cNvSpPr txBox="1"/>
          <p:nvPr/>
        </p:nvSpPr>
        <p:spPr>
          <a:xfrm>
            <a:off x="457200" y="464006"/>
            <a:ext cx="2815942" cy="1723549"/>
          </a:xfrm>
          <a:prstGeom prst="rect">
            <a:avLst/>
          </a:prstGeom>
          <a:noFill/>
        </p:spPr>
        <p:txBody>
          <a:bodyPr wrap="square" rtlCol="0">
            <a:spAutoFit/>
          </a:bodyPr>
          <a:lstStyle/>
          <a:p>
            <a:r>
              <a:rPr lang="en-US" sz="5300" dirty="0" smtClean="0">
                <a:latin typeface="Futura-Condensed-Normal" pitchFamily="2" charset="0"/>
                <a:cs typeface="Futura Condensed"/>
              </a:rPr>
              <a:t>UNIT </a:t>
            </a:r>
            <a:r>
              <a:rPr lang="en-US" sz="5300" dirty="0">
                <a:latin typeface="Futura-Condensed-Normal" pitchFamily="2" charset="0"/>
                <a:cs typeface="Futura Condensed"/>
              </a:rPr>
              <a:t>4</a:t>
            </a:r>
            <a:endParaRPr lang="en-US" sz="5300" dirty="0" smtClean="0">
              <a:latin typeface="Futura-Condensed-Normal" pitchFamily="2" charset="0"/>
              <a:cs typeface="Futura Condensed"/>
            </a:endParaRPr>
          </a:p>
          <a:p>
            <a:r>
              <a:rPr lang="en-US" sz="5300" dirty="0" smtClean="0">
                <a:latin typeface="Futura-Condensed-Normal" pitchFamily="2" charset="0"/>
                <a:cs typeface="Futura Condensed"/>
              </a:rPr>
              <a:t>OVERVIEW</a:t>
            </a:r>
            <a:endParaRPr lang="en-US" sz="5300" dirty="0">
              <a:latin typeface="Futura-Condensed-Normal" pitchFamily="2" charset="0"/>
              <a:cs typeface="Futura Condensed"/>
            </a:endParaRPr>
          </a:p>
        </p:txBody>
      </p:sp>
      <p:sp>
        <p:nvSpPr>
          <p:cNvPr id="3" name="TextBox 2"/>
          <p:cNvSpPr txBox="1"/>
          <p:nvPr/>
        </p:nvSpPr>
        <p:spPr>
          <a:xfrm>
            <a:off x="456329" y="4157052"/>
            <a:ext cx="3747818" cy="3416320"/>
          </a:xfrm>
          <a:prstGeom prst="rect">
            <a:avLst/>
          </a:prstGeom>
          <a:noFill/>
        </p:spPr>
        <p:txBody>
          <a:bodyPr wrap="square" rtlCol="0">
            <a:spAutoFit/>
          </a:bodyPr>
          <a:lstStyle/>
          <a:p>
            <a:pPr algn="just"/>
            <a:r>
              <a:rPr lang="en-US" sz="1200" dirty="0">
                <a:solidFill>
                  <a:srgbClr val="000000"/>
                </a:solidFill>
                <a:latin typeface="Futura-Condensed-Normal" pitchFamily="2" charset="0"/>
                <a:cs typeface="Futura Condensed"/>
              </a:rPr>
              <a:t>A few years ago I was at one of our Computer Clubhouse after school centers and I saw a 13-year-old boy working on creating his own game. He was able to control a character, in this case, a fish. He wanted the game to keep track of the score, so you could see how many little fish had been eaten by the big fish, but he didn’t know how.</a:t>
            </a:r>
          </a:p>
          <a:p>
            <a:pPr algn="just"/>
            <a:endParaRPr lang="en-US" sz="1200" dirty="0">
              <a:solidFill>
                <a:srgbClr val="000000"/>
              </a:solidFill>
              <a:latin typeface="Futura-Condensed-Normal" pitchFamily="2" charset="0"/>
              <a:cs typeface="Futura Condensed"/>
            </a:endParaRPr>
          </a:p>
          <a:p>
            <a:pPr algn="just"/>
            <a:r>
              <a:rPr lang="en-US" sz="1200" dirty="0">
                <a:solidFill>
                  <a:srgbClr val="000000"/>
                </a:solidFill>
                <a:latin typeface="Futura-Condensed-Normal" pitchFamily="2" charset="0"/>
                <a:cs typeface="Futura Condensed"/>
              </a:rPr>
              <a:t>I saw this as an opportunity to introduce the idea of variables. I showed this to him and he immediately saw how he could use this block to keep track of how many fish had been eaten in his game. He took the block and put it in the </a:t>
            </a:r>
            <a:r>
              <a:rPr lang="en-US" sz="1200" dirty="0" smtClean="0">
                <a:solidFill>
                  <a:srgbClr val="000000"/>
                </a:solidFill>
                <a:latin typeface="Futura-Condensed-Normal" pitchFamily="2" charset="0"/>
                <a:cs typeface="Futura Condensed"/>
              </a:rPr>
              <a:t>script right </a:t>
            </a:r>
            <a:r>
              <a:rPr lang="en-US" sz="1200" dirty="0">
                <a:solidFill>
                  <a:srgbClr val="000000"/>
                </a:solidFill>
                <a:latin typeface="Futura-Condensed-Normal" pitchFamily="2" charset="0"/>
                <a:cs typeface="Futura Condensed"/>
              </a:rPr>
              <a:t>where the big fish eats the little fish. He quickly tried it. Sure enough, every time </a:t>
            </a:r>
            <a:r>
              <a:rPr lang="en-US" sz="1200" dirty="0" smtClean="0">
                <a:solidFill>
                  <a:srgbClr val="000000"/>
                </a:solidFill>
                <a:latin typeface="Futura-Condensed-Normal" pitchFamily="2" charset="0"/>
                <a:cs typeface="Futura Condensed"/>
              </a:rPr>
              <a:t>the big </a:t>
            </a:r>
            <a:r>
              <a:rPr lang="en-US" sz="1200" dirty="0">
                <a:solidFill>
                  <a:srgbClr val="000000"/>
                </a:solidFill>
                <a:latin typeface="Futura-Condensed-Normal" pitchFamily="2" charset="0"/>
                <a:cs typeface="Futura Condensed"/>
              </a:rPr>
              <a:t>fish </a:t>
            </a:r>
            <a:r>
              <a:rPr lang="en-US" sz="1200" dirty="0" smtClean="0">
                <a:solidFill>
                  <a:srgbClr val="000000"/>
                </a:solidFill>
                <a:latin typeface="Futura-Condensed-Normal" pitchFamily="2" charset="0"/>
                <a:cs typeface="Futura Condensed"/>
              </a:rPr>
              <a:t>ate a </a:t>
            </a:r>
            <a:r>
              <a:rPr lang="en-US" sz="1200" dirty="0">
                <a:solidFill>
                  <a:srgbClr val="000000"/>
                </a:solidFill>
                <a:latin typeface="Futura-Condensed-Normal" pitchFamily="2" charset="0"/>
                <a:cs typeface="Futura Condensed"/>
              </a:rPr>
              <a:t>little fish, the score goes up by 1.</a:t>
            </a:r>
          </a:p>
          <a:p>
            <a:pPr algn="just"/>
            <a:endParaRPr lang="en-US" sz="1200" dirty="0">
              <a:solidFill>
                <a:srgbClr val="000000"/>
              </a:solidFill>
              <a:latin typeface="Futura-Condensed-Normal" pitchFamily="2" charset="0"/>
              <a:cs typeface="Futura Condensed"/>
            </a:endParaRPr>
          </a:p>
          <a:p>
            <a:pPr algn="just"/>
            <a:r>
              <a:rPr lang="en-US" sz="1200" dirty="0">
                <a:solidFill>
                  <a:srgbClr val="000000"/>
                </a:solidFill>
                <a:latin typeface="Futura-Condensed-Normal" pitchFamily="2" charset="0"/>
                <a:cs typeface="Futura Condensed"/>
              </a:rPr>
              <a:t>I think that he really got a deep understanding of variables because he really wanted to make use of it. That's one of our overall goals of Scratch. It's not just about variables, but for all types of concepts. We see that kids get a much deeper understanding of the concepts they learn when they are making use of the concepts in a meaningful and motivating way.</a:t>
            </a:r>
          </a:p>
          <a:p>
            <a:endParaRPr lang="en-US" sz="1200" dirty="0">
              <a:latin typeface="Futura-Condensed-Normal" pitchFamily="2" charset="0"/>
            </a:endParaRPr>
          </a:p>
        </p:txBody>
      </p:sp>
      <p:grpSp>
        <p:nvGrpSpPr>
          <p:cNvPr id="41" name="Group 40"/>
          <p:cNvGrpSpPr/>
          <p:nvPr/>
        </p:nvGrpSpPr>
        <p:grpSpPr>
          <a:xfrm>
            <a:off x="4127947" y="8657581"/>
            <a:ext cx="3307404" cy="1138719"/>
            <a:chOff x="4023935" y="8555725"/>
            <a:chExt cx="3307404" cy="1138719"/>
          </a:xfrm>
        </p:grpSpPr>
        <p:grpSp>
          <p:nvGrpSpPr>
            <p:cNvPr id="42" name="Group 41"/>
            <p:cNvGrpSpPr/>
            <p:nvPr/>
          </p:nvGrpSpPr>
          <p:grpSpPr>
            <a:xfrm>
              <a:off x="4023935" y="8555725"/>
              <a:ext cx="3307404" cy="1138719"/>
              <a:chOff x="11663738" y="7649002"/>
              <a:chExt cx="3307404" cy="1138719"/>
            </a:xfrm>
          </p:grpSpPr>
          <p:sp>
            <p:nvSpPr>
              <p:cNvPr id="44" name="TextBox 43"/>
              <p:cNvSpPr txBox="1"/>
              <p:nvPr/>
            </p:nvSpPr>
            <p:spPr>
              <a:xfrm>
                <a:off x="11663738" y="7953390"/>
                <a:ext cx="3117153" cy="834331"/>
              </a:xfrm>
              <a:prstGeom prst="rect">
                <a:avLst/>
              </a:prstGeom>
              <a:noFill/>
              <a:ln w="6350" cmpd="sng">
                <a:noFill/>
                <a:prstDash val="dash"/>
              </a:ln>
            </p:spPr>
            <p:txBody>
              <a:bodyPr wrap="square" numCol="1" rtlCol="0" anchor="t">
                <a:spAutoFit/>
              </a:bodyPr>
              <a:lstStyle/>
              <a:p>
                <a:pPr marL="171450" indent="-171450">
                  <a:lnSpc>
                    <a:spcPct val="110000"/>
                  </a:lnSpc>
                  <a:buFont typeface="Lucida Grande"/>
                  <a:buChar char="+"/>
                </a:pPr>
                <a:r>
                  <a:rPr lang="en-US" sz="1100" dirty="0" smtClean="0">
                    <a:solidFill>
                      <a:srgbClr val="000000"/>
                    </a:solidFill>
                    <a:latin typeface="Futura-Condensed-Normal" pitchFamily="2" charset="0"/>
                    <a:cs typeface="Futura Condensed"/>
                  </a:rPr>
                  <a:t>Many </a:t>
                </a:r>
                <a:r>
                  <a:rPr lang="en-US" sz="1100" dirty="0">
                    <a:solidFill>
                      <a:srgbClr val="000000"/>
                    </a:solidFill>
                    <a:latin typeface="Futura-Condensed-Normal" pitchFamily="2" charset="0"/>
                    <a:cs typeface="Futura Condensed"/>
                  </a:rPr>
                  <a:t>new concepts are explored in this unit, so we’ve included added support in the form of example project studios, new programming puzzles for extra practice, and starter game projects that we encourage you to remix and reuse as needed</a:t>
                </a:r>
                <a:r>
                  <a:rPr lang="en-US" sz="1100" dirty="0" smtClean="0">
                    <a:solidFill>
                      <a:srgbClr val="000000"/>
                    </a:solidFill>
                    <a:latin typeface="Futura-Condensed-Normal" pitchFamily="2" charset="0"/>
                    <a:cs typeface="Futura Condensed"/>
                  </a:rPr>
                  <a:t>.</a:t>
                </a:r>
                <a:endParaRPr lang="en-US" sz="1100" dirty="0">
                  <a:solidFill>
                    <a:srgbClr val="000000"/>
                  </a:solidFill>
                  <a:latin typeface="Futura-Condensed-Normal" pitchFamily="2" charset="0"/>
                  <a:cs typeface="Futura Condensed"/>
                </a:endParaRPr>
              </a:p>
            </p:txBody>
          </p:sp>
          <p:sp>
            <p:nvSpPr>
              <p:cNvPr id="45" name="TextBox 44"/>
              <p:cNvSpPr txBox="1"/>
              <p:nvPr/>
            </p:nvSpPr>
            <p:spPr>
              <a:xfrm>
                <a:off x="11663738" y="7649002"/>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NOTES</a:t>
                </a:r>
                <a:endParaRPr lang="en-US" sz="1400" dirty="0">
                  <a:latin typeface="Futura-Condensed-Normal" pitchFamily="2" charset="0"/>
                  <a:cs typeface="Futura Condensed"/>
                </a:endParaRPr>
              </a:p>
            </p:txBody>
          </p:sp>
        </p:grpSp>
        <p:cxnSp>
          <p:nvCxnSpPr>
            <p:cNvPr id="43" name="Straight Connector 42"/>
            <p:cNvCxnSpPr/>
            <p:nvPr/>
          </p:nvCxnSpPr>
          <p:spPr>
            <a:xfrm>
              <a:off x="4100135" y="8858151"/>
              <a:ext cx="311037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4127947" y="7539173"/>
            <a:ext cx="3307404" cy="1020718"/>
            <a:chOff x="4127947" y="7437357"/>
            <a:chExt cx="3307404" cy="1020718"/>
          </a:xfrm>
        </p:grpSpPr>
        <p:grpSp>
          <p:nvGrpSpPr>
            <p:cNvPr id="48" name="Group 47"/>
            <p:cNvGrpSpPr/>
            <p:nvPr/>
          </p:nvGrpSpPr>
          <p:grpSpPr>
            <a:xfrm>
              <a:off x="4127947" y="7437357"/>
              <a:ext cx="3307404" cy="1020718"/>
              <a:chOff x="4127947" y="7666859"/>
              <a:chExt cx="3307404" cy="1020718"/>
            </a:xfrm>
          </p:grpSpPr>
          <p:sp>
            <p:nvSpPr>
              <p:cNvPr id="50" name="TextBox 49"/>
              <p:cNvSpPr txBox="1"/>
              <p:nvPr/>
            </p:nvSpPr>
            <p:spPr>
              <a:xfrm>
                <a:off x="4127947" y="7971246"/>
                <a:ext cx="3117153" cy="716331"/>
              </a:xfrm>
              <a:prstGeom prst="rect">
                <a:avLst/>
              </a:prstGeom>
              <a:noFill/>
              <a:ln w="6350" cmpd="sng">
                <a:noFill/>
                <a:prstDash val="dash"/>
              </a:ln>
            </p:spPr>
            <p:txBody>
              <a:bodyPr wrap="square" rIns="91440" numCol="3" spcCol="91440" rtlCol="0" anchor="t">
                <a:normAutofit lnSpcReduction="10000"/>
              </a:bodyPr>
              <a:lstStyle/>
              <a:p>
                <a:pPr marL="171450" indent="-171450">
                  <a:buFont typeface="Lucida Grande"/>
                  <a:buChar char="+"/>
                </a:pPr>
                <a:r>
                  <a:rPr lang="en-US" sz="1100" dirty="0">
                    <a:latin typeface="Futura-Condensed-Normal" pitchFamily="2" charset="0"/>
                    <a:cs typeface="Futura Condensed"/>
                  </a:rPr>
                  <a:t>a</a:t>
                </a:r>
                <a:r>
                  <a:rPr lang="en-US" sz="1100" dirty="0" smtClean="0">
                    <a:latin typeface="Futura-Condensed-Normal" pitchFamily="2" charset="0"/>
                    <a:cs typeface="Futura Condensed"/>
                  </a:rPr>
                  <a:t>bstracting </a:t>
                </a:r>
                <a:r>
                  <a:rPr lang="en-US" sz="1100" dirty="0">
                    <a:latin typeface="Futura-Condensed-Normal" pitchFamily="2" charset="0"/>
                    <a:cs typeface="Futura Condensed"/>
                  </a:rPr>
                  <a:t>and </a:t>
                </a:r>
                <a:r>
                  <a:rPr lang="en-US" sz="1100" dirty="0" smtClean="0">
                    <a:latin typeface="Futura-Condensed-Normal" pitchFamily="2" charset="0"/>
                    <a:cs typeface="Futura Condensed"/>
                  </a:rPr>
                  <a:t>modularizing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c</a:t>
                </a:r>
                <a:r>
                  <a:rPr lang="en-US" sz="1100" dirty="0" smtClean="0">
                    <a:latin typeface="Futura-Condensed-Normal" pitchFamily="2" charset="0"/>
                    <a:cs typeface="Futura Condensed"/>
                  </a:rPr>
                  <a:t>onditionals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o</a:t>
                </a:r>
                <a:r>
                  <a:rPr lang="en-US" sz="1100" dirty="0" smtClean="0">
                    <a:latin typeface="Futura-Condensed-Normal" pitchFamily="2" charset="0"/>
                    <a:cs typeface="Futura Condensed"/>
                  </a:rPr>
                  <a:t>perators</a:t>
                </a:r>
                <a:endParaRPr lang="en-US" sz="11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data</a:t>
                </a:r>
                <a:endParaRPr lang="en-US" sz="1100" dirty="0">
                  <a:latin typeface="Futura-Condensed-Normal" pitchFamily="2" charset="0"/>
                  <a:cs typeface="Futura Condensed"/>
                </a:endParaRPr>
              </a:p>
              <a:p>
                <a:pPr marL="171450" indent="-171450">
                  <a:buFont typeface="Lucida Grande"/>
                  <a:buChar char="+"/>
                </a:pPr>
                <a:r>
                  <a:rPr lang="en-US" sz="1100" dirty="0" smtClean="0">
                    <a:latin typeface="Futura-Condensed-Normal" pitchFamily="2" charset="0"/>
                    <a:cs typeface="Futura Condensed"/>
                  </a:rPr>
                  <a:t>variables </a:t>
                </a:r>
                <a:r>
                  <a:rPr lang="en-US" sz="1100" dirty="0">
                    <a:latin typeface="Futura-Condensed-Normal" pitchFamily="2" charset="0"/>
                    <a:cs typeface="Futura Condensed"/>
                  </a:rPr>
                  <a:t>and </a:t>
                </a:r>
                <a:r>
                  <a:rPr lang="en-US" sz="1100" dirty="0" smtClean="0">
                    <a:latin typeface="Futura-Condensed-Normal" pitchFamily="2" charset="0"/>
                    <a:cs typeface="Futura Condensed"/>
                  </a:rPr>
                  <a:t>lists		</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s</a:t>
                </a:r>
                <a:r>
                  <a:rPr lang="en-US" sz="1100" dirty="0" smtClean="0">
                    <a:latin typeface="Futura-Condensed-Normal" pitchFamily="2" charset="0"/>
                    <a:cs typeface="Futura Condensed"/>
                  </a:rPr>
                  <a:t>ensing</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f</a:t>
                </a:r>
                <a:r>
                  <a:rPr lang="en-US" sz="1100" dirty="0" smtClean="0">
                    <a:latin typeface="Futura-Condensed-Normal" pitchFamily="2" charset="0"/>
                    <a:cs typeface="Futura Condensed"/>
                  </a:rPr>
                  <a:t>eedback </a:t>
                </a:r>
                <a:r>
                  <a:rPr lang="en-US" sz="1100" dirty="0">
                    <a:latin typeface="Futura-Condensed-Normal" pitchFamily="2" charset="0"/>
                    <a:cs typeface="Futura Condensed"/>
                  </a:rPr>
                  <a:t>f</a:t>
                </a:r>
                <a:r>
                  <a:rPr lang="en-US" sz="1100" dirty="0" smtClean="0">
                    <a:latin typeface="Futura-Condensed-Normal" pitchFamily="2" charset="0"/>
                    <a:cs typeface="Futura Condensed"/>
                  </a:rPr>
                  <a:t>air</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a</a:t>
                </a:r>
                <a:r>
                  <a:rPr lang="en-US" sz="1100" dirty="0" smtClean="0">
                    <a:latin typeface="Futura-Condensed-Normal" pitchFamily="2" charset="0"/>
                    <a:cs typeface="Futura Condensed"/>
                  </a:rPr>
                  <a:t>rcade </a:t>
                </a:r>
                <a:r>
                  <a:rPr lang="en-US" sz="1100" dirty="0">
                    <a:latin typeface="Futura-Condensed-Normal" pitchFamily="2" charset="0"/>
                    <a:cs typeface="Futura Condensed"/>
                  </a:rPr>
                  <a:t>d</a:t>
                </a:r>
                <a:r>
                  <a:rPr lang="en-US" sz="1100" dirty="0" smtClean="0">
                    <a:latin typeface="Futura-Condensed-Normal" pitchFamily="2" charset="0"/>
                    <a:cs typeface="Futura Condensed"/>
                  </a:rPr>
                  <a:t>ay</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p</a:t>
                </a:r>
                <a:r>
                  <a:rPr lang="en-US" sz="1100" dirty="0" smtClean="0">
                    <a:latin typeface="Futura-Condensed-Normal" pitchFamily="2" charset="0"/>
                    <a:cs typeface="Futura Condensed"/>
                  </a:rPr>
                  <a:t>uzzle jar</a:t>
                </a:r>
              </a:p>
              <a:p>
                <a:pPr marL="171450" indent="-171450">
                  <a:buFont typeface="Lucida Grande"/>
                  <a:buChar char="+"/>
                </a:pPr>
                <a:r>
                  <a:rPr lang="en-US" sz="1100" dirty="0" smtClean="0">
                    <a:latin typeface="Futura-Condensed-Normal" pitchFamily="2" charset="0"/>
                    <a:cs typeface="Futura Condensed"/>
                  </a:rPr>
                  <a:t>brain dump</a:t>
                </a:r>
                <a:endParaRPr lang="en-US" sz="1100" dirty="0">
                  <a:latin typeface="Futura-Condensed-Normal" pitchFamily="2" charset="0"/>
                  <a:cs typeface="Futura Condensed"/>
                </a:endParaRPr>
              </a:p>
            </p:txBody>
          </p:sp>
          <p:sp>
            <p:nvSpPr>
              <p:cNvPr id="51" name="TextBox 50"/>
              <p:cNvSpPr txBox="1"/>
              <p:nvPr/>
            </p:nvSpPr>
            <p:spPr>
              <a:xfrm>
                <a:off x="4127947" y="7666859"/>
                <a:ext cx="3307404" cy="307777"/>
              </a:xfrm>
              <a:prstGeom prst="rect">
                <a:avLst/>
              </a:prstGeom>
              <a:noFill/>
              <a:ln>
                <a:noFill/>
              </a:ln>
            </p:spPr>
            <p:txBody>
              <a:bodyPr wrap="square" rtlCol="0">
                <a:spAutoFit/>
              </a:bodyPr>
              <a:lstStyle/>
              <a:p>
                <a:r>
                  <a:rPr lang="en-US" sz="1400" dirty="0" smtClean="0">
                    <a:latin typeface="Futura-Condensed-Normal" pitchFamily="2" charset="0"/>
                    <a:cs typeface="Futura Condensed"/>
                  </a:rPr>
                  <a:t>KEY WORDS, CONCEPTS, &amp; PRACTICES</a:t>
                </a:r>
                <a:endParaRPr lang="en-US" sz="1400" dirty="0">
                  <a:latin typeface="Futura-Condensed-Normal" pitchFamily="2" charset="0"/>
                  <a:cs typeface="Futura Condensed"/>
                </a:endParaRPr>
              </a:p>
            </p:txBody>
          </p:sp>
        </p:grpSp>
        <p:cxnSp>
          <p:nvCxnSpPr>
            <p:cNvPr id="49" name="Straight Connector 48"/>
            <p:cNvCxnSpPr/>
            <p:nvPr/>
          </p:nvCxnSpPr>
          <p:spPr>
            <a:xfrm>
              <a:off x="4204147" y="7738841"/>
              <a:ext cx="310861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57200" y="8050010"/>
            <a:ext cx="3307404" cy="1746290"/>
            <a:chOff x="375350" y="7667820"/>
            <a:chExt cx="3307404" cy="1746290"/>
          </a:xfrm>
        </p:grpSpPr>
        <p:sp>
          <p:nvSpPr>
            <p:cNvPr id="57" name="TextBox 56"/>
            <p:cNvSpPr txBox="1"/>
            <p:nvPr/>
          </p:nvSpPr>
          <p:spPr>
            <a:xfrm>
              <a:off x="375350" y="7667820"/>
              <a:ext cx="3307404" cy="307777"/>
            </a:xfrm>
            <a:prstGeom prst="rect">
              <a:avLst/>
            </a:prstGeom>
            <a:noFill/>
          </p:spPr>
          <p:txBody>
            <a:bodyPr wrap="square" rtlCol="0">
              <a:spAutoFit/>
            </a:bodyPr>
            <a:lstStyle/>
            <a:p>
              <a:r>
                <a:rPr lang="en-US" sz="1400" dirty="0" smtClean="0">
                  <a:latin typeface="Futura-Condensed-Normal" pitchFamily="2" charset="0"/>
                  <a:cs typeface="Futura Condensed"/>
                </a:rPr>
                <a:t>LEARNING OBJECTIVES</a:t>
              </a:r>
              <a:endParaRPr lang="en-US" sz="1400" dirty="0">
                <a:latin typeface="Futura-Condensed-Normal" pitchFamily="2" charset="0"/>
                <a:cs typeface="Futura Condensed"/>
              </a:endParaRPr>
            </a:p>
          </p:txBody>
        </p:sp>
        <p:sp>
          <p:nvSpPr>
            <p:cNvPr id="58" name="TextBox 57"/>
            <p:cNvSpPr txBox="1"/>
            <p:nvPr/>
          </p:nvSpPr>
          <p:spPr>
            <a:xfrm>
              <a:off x="375350" y="7967560"/>
              <a:ext cx="3231204" cy="1446550"/>
            </a:xfrm>
            <a:prstGeom prst="rect">
              <a:avLst/>
            </a:prstGeom>
            <a:noFill/>
            <a:ln w="6350" cmpd="sng">
              <a:noFill/>
              <a:prstDash val="dash"/>
            </a:ln>
          </p:spPr>
          <p:txBody>
            <a:bodyPr wrap="square" rtlCol="0" anchor="t">
              <a:spAutoFit/>
            </a:bodyPr>
            <a:lstStyle/>
            <a:p>
              <a:r>
                <a:rPr lang="en-US" sz="1100" dirty="0" smtClean="0">
                  <a:latin typeface="Futura-Condensed-Normal" pitchFamily="2" charset="0"/>
                  <a:cs typeface="Futura Condensed"/>
                </a:rPr>
                <a:t>Students will:</a:t>
              </a:r>
            </a:p>
            <a:p>
              <a:pPr marL="171450" indent="-171450">
                <a:buFont typeface="Lucida Grande"/>
                <a:buChar char="+"/>
              </a:pPr>
              <a:r>
                <a:rPr lang="en-US" sz="1100" dirty="0" smtClean="0">
                  <a:latin typeface="Futura-Condensed-Normal" pitchFamily="2" charset="0"/>
                  <a:cs typeface="Futura Condensed"/>
                </a:rPr>
                <a:t>be </a:t>
              </a:r>
              <a:r>
                <a:rPr lang="en-US" sz="1100" dirty="0">
                  <a:latin typeface="Futura-Condensed-Normal" pitchFamily="2" charset="0"/>
                  <a:cs typeface="Futura Condensed"/>
                </a:rPr>
                <a:t>introduced to the computational concepts of conditionals, operators, and data </a:t>
              </a:r>
              <a:r>
                <a:rPr lang="en-US" sz="1100" dirty="0">
                  <a:solidFill>
                    <a:srgbClr val="000000"/>
                  </a:solidFill>
                  <a:latin typeface="Futura-Condensed-Normal" pitchFamily="2" charset="0"/>
                  <a:cs typeface="Futura Condensed"/>
                </a:rPr>
                <a:t>(variables and lists)</a:t>
              </a:r>
              <a:endParaRPr lang="en-US" sz="1100" dirty="0">
                <a:latin typeface="Futura-Condensed-Normal" pitchFamily="2" charset="0"/>
                <a:cs typeface="Futura Condensed"/>
              </a:endParaRPr>
            </a:p>
            <a:p>
              <a:pPr marL="171450" indent="-171450">
                <a:buFont typeface="Lucida Grande"/>
                <a:buChar char="+"/>
              </a:pPr>
              <a:r>
                <a:rPr lang="en-US" sz="1100" dirty="0">
                  <a:latin typeface="Futura-Condensed-Normal" pitchFamily="2" charset="0"/>
                  <a:cs typeface="Futura Condensed"/>
                </a:rPr>
                <a:t>become more familiar with the computational practices of experimenting and iterating, testing and debugging, reusing and </a:t>
              </a:r>
              <a:r>
                <a:rPr lang="en-US" sz="1100" dirty="0" smtClean="0">
                  <a:latin typeface="Futura-Condensed-Normal" pitchFamily="2" charset="0"/>
                  <a:cs typeface="Futura Condensed"/>
                </a:rPr>
                <a:t>remixing, and abstracting </a:t>
              </a:r>
              <a:r>
                <a:rPr lang="en-US" sz="1100" dirty="0">
                  <a:latin typeface="Futura-Condensed-Normal" pitchFamily="2" charset="0"/>
                  <a:cs typeface="Futura Condensed"/>
                </a:rPr>
                <a:t>and modularizing by building and extending a self-directed maze, pong, or scrolling game project</a:t>
              </a:r>
            </a:p>
            <a:p>
              <a:pPr marL="171450" indent="-171450">
                <a:buFont typeface="Lucida Grande"/>
                <a:buChar char="+"/>
              </a:pPr>
              <a:r>
                <a:rPr lang="en-US" sz="1100" dirty="0">
                  <a:latin typeface="Futura-Condensed-Normal" pitchFamily="2" charset="0"/>
                  <a:cs typeface="Futura Condensed"/>
                </a:rPr>
                <a:t>identify and understand common game mechanics</a:t>
              </a:r>
            </a:p>
          </p:txBody>
        </p:sp>
        <p:cxnSp>
          <p:nvCxnSpPr>
            <p:cNvPr id="59" name="Straight Connector 58"/>
            <p:cNvCxnSpPr/>
            <p:nvPr/>
          </p:nvCxnSpPr>
          <p:spPr>
            <a:xfrm>
              <a:off x="474134" y="7969285"/>
              <a:ext cx="311037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descr="Screen Shot 2014-07-31 at 12.50.03 PM.png"/>
          <p:cNvPicPr>
            <a:picLocks noChangeAspect="1"/>
          </p:cNvPicPr>
          <p:nvPr/>
        </p:nvPicPr>
        <p:blipFill>
          <a:blip r:embed="rId3">
            <a:extLst>
              <a:ext uri="{BEBA8EAE-BF5A-486C-A8C5-ECC9F3942E4B}">
                <a14:imgProps xmlns:a14="http://schemas.microsoft.com/office/drawing/2010/main" xmlns="">
                  <a14:imgLayer r:embed="rId4">
                    <a14:imgEffect>
                      <a14:backgroundRemoval t="4893" b="95107" l="3922" r="90196">
                        <a14:foregroundMark x1="59069" y1="46177" x2="59069" y2="46177"/>
                        <a14:foregroundMark x1="79167" y1="44648" x2="79167" y2="44648"/>
                      </a14:backgroundRemoval>
                    </a14:imgEffect>
                  </a14:imgLayer>
                </a14:imgProps>
              </a:ext>
              <a:ext uri="{28A0092B-C50C-407E-A947-70E740481C1C}">
                <a14:useLocalDpi xmlns:a14="http://schemas.microsoft.com/office/drawing/2010/main" xmlns="" val="0"/>
              </a:ext>
            </a:extLst>
          </a:blip>
          <a:stretch>
            <a:fillRect/>
          </a:stretch>
        </p:blipFill>
        <p:spPr>
          <a:xfrm rot="1515013" flipH="1">
            <a:off x="3836526" y="4073713"/>
            <a:ext cx="3773114" cy="3024039"/>
          </a:xfrm>
          <a:prstGeom prst="rect">
            <a:avLst/>
          </a:prstGeom>
        </p:spPr>
      </p:pic>
      <p:grpSp>
        <p:nvGrpSpPr>
          <p:cNvPr id="2" name="Group 1"/>
          <p:cNvGrpSpPr/>
          <p:nvPr/>
        </p:nvGrpSpPr>
        <p:grpSpPr>
          <a:xfrm>
            <a:off x="176377" y="2282383"/>
            <a:ext cx="7596022" cy="479582"/>
            <a:chOff x="176377" y="2282383"/>
            <a:chExt cx="7596022" cy="479582"/>
          </a:xfrm>
        </p:grpSpPr>
        <p:sp>
          <p:nvSpPr>
            <p:cNvPr id="30" name="Rectangle 13"/>
            <p:cNvSpPr/>
            <p:nvPr/>
          </p:nvSpPr>
          <p:spPr>
            <a:xfrm flipH="1">
              <a:off x="176377" y="2282383"/>
              <a:ext cx="7596022"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Futura-Condensed-Normal" pitchFamily="2" charset="0"/>
              </a:endParaRPr>
            </a:p>
          </p:txBody>
        </p:sp>
        <p:sp>
          <p:nvSpPr>
            <p:cNvPr id="31" name="TextBox 30"/>
            <p:cNvSpPr txBox="1"/>
            <p:nvPr/>
          </p:nvSpPr>
          <p:spPr>
            <a:xfrm flipH="1">
              <a:off x="458848" y="2282383"/>
              <a:ext cx="2110950" cy="461665"/>
            </a:xfrm>
            <a:prstGeom prst="rect">
              <a:avLst/>
            </a:prstGeom>
            <a:noFill/>
          </p:spPr>
          <p:txBody>
            <a:bodyPr wrap="square" rtlCol="0" anchor="ctr" anchorCtr="0">
              <a:spAutoFit/>
            </a:bodyPr>
            <a:lstStyle/>
            <a:p>
              <a:r>
                <a:rPr lang="en-US" sz="2400" dirty="0" smtClean="0">
                  <a:solidFill>
                    <a:schemeClr val="bg1"/>
                  </a:solidFill>
                  <a:latin typeface="Futura-Condensed-Normal" pitchFamily="2" charset="0"/>
                  <a:cs typeface="Futura Condensed"/>
                </a:rPr>
                <a:t>THE “BIG IDEA”</a:t>
              </a:r>
              <a:endParaRPr lang="en-US" sz="2400" dirty="0">
                <a:solidFill>
                  <a:schemeClr val="bg1"/>
                </a:solidFill>
                <a:latin typeface="Futura-Condensed-Normal" pitchFamily="2" charset="0"/>
                <a:cs typeface="Futura Condensed"/>
              </a:endParaRPr>
            </a:p>
          </p:txBody>
        </p:sp>
      </p:grpSp>
      <p:sp>
        <p:nvSpPr>
          <p:cNvPr id="5" name="Slide Number Placeholder 4"/>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72</a:t>
            </a:r>
            <a:endParaRPr lang="en-US" dirty="0">
              <a:latin typeface="Futura-Condensed-Normal" pitchFamily="2" charset="0"/>
            </a:endParaRPr>
          </a:p>
        </p:txBody>
      </p:sp>
    </p:spTree>
    <p:extLst>
      <p:ext uri="{BB962C8B-B14F-4D97-AF65-F5344CB8AC3E}">
        <p14:creationId xmlns:p14="http://schemas.microsoft.com/office/powerpoint/2010/main" xmlns="" val="708556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p:cNvGrpSpPr/>
          <p:nvPr/>
        </p:nvGrpSpPr>
        <p:grpSpPr>
          <a:xfrm>
            <a:off x="535217" y="6313615"/>
            <a:ext cx="6806429" cy="2453758"/>
            <a:chOff x="535217" y="6313615"/>
            <a:chExt cx="6806429" cy="2453758"/>
          </a:xfrm>
        </p:grpSpPr>
        <p:grpSp>
          <p:nvGrpSpPr>
            <p:cNvPr id="171" name="Group 170"/>
            <p:cNvGrpSpPr/>
            <p:nvPr/>
          </p:nvGrpSpPr>
          <p:grpSpPr>
            <a:xfrm>
              <a:off x="1701199" y="6314503"/>
              <a:ext cx="927787" cy="2142288"/>
              <a:chOff x="6566259" y="6466903"/>
              <a:chExt cx="927787" cy="2142288"/>
            </a:xfrm>
          </p:grpSpPr>
          <p:cxnSp>
            <p:nvCxnSpPr>
              <p:cNvPr id="165" name="Straight Connector 164"/>
              <p:cNvCxnSpPr/>
              <p:nvPr/>
            </p:nvCxnSpPr>
            <p:spPr>
              <a:xfrm flipH="1" flipV="1">
                <a:off x="7038618" y="6689257"/>
                <a:ext cx="1" cy="178032"/>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66" name="Rectangle 165"/>
              <p:cNvSpPr/>
              <p:nvPr/>
            </p:nvSpPr>
            <p:spPr>
              <a:xfrm>
                <a:off x="6623302" y="6466903"/>
                <a:ext cx="810260" cy="253916"/>
              </a:xfrm>
              <a:prstGeom prst="rect">
                <a:avLst/>
              </a:prstGeom>
            </p:spPr>
            <p:txBody>
              <a:bodyPr wrap="none">
                <a:spAutoFit/>
              </a:bodyPr>
              <a:lstStyle/>
              <a:p>
                <a:pPr algn="ctr"/>
                <a:r>
                  <a:rPr lang="en-US" sz="1050" dirty="0" smtClean="0">
                    <a:latin typeface="Futura-Condensed-Normal" pitchFamily="2" charset="0"/>
                    <a:cs typeface="Futura Condensed"/>
                  </a:rPr>
                  <a:t>SESSIONS 1 - 5</a:t>
                </a:r>
                <a:endParaRPr lang="en-US" sz="1050" dirty="0">
                  <a:latin typeface="Futura-Condensed-Normal" pitchFamily="2" charset="0"/>
                </a:endParaRPr>
              </a:p>
            </p:txBody>
          </p:sp>
          <p:sp>
            <p:nvSpPr>
              <p:cNvPr id="167" name="Rectangle 166"/>
              <p:cNvSpPr/>
              <p:nvPr/>
            </p:nvSpPr>
            <p:spPr>
              <a:xfrm>
                <a:off x="6566259" y="8055193"/>
                <a:ext cx="927786" cy="553998"/>
              </a:xfrm>
              <a:prstGeom prst="rect">
                <a:avLst/>
              </a:prstGeom>
            </p:spPr>
            <p:txBody>
              <a:bodyPr wrap="square">
                <a:spAutoFit/>
              </a:bodyPr>
              <a:lstStyle/>
              <a:p>
                <a:pPr algn="ctr"/>
                <a:r>
                  <a:rPr lang="en-US" sz="1000" dirty="0" smtClean="0">
                    <a:latin typeface="Futura-Condensed-Normal" pitchFamily="2" charset="0"/>
                    <a:cs typeface="Futura Condensed"/>
                  </a:rPr>
                  <a:t>How can you use Scratch to build an interactive game?</a:t>
                </a:r>
                <a:endParaRPr lang="en-US" sz="1000" dirty="0">
                  <a:latin typeface="Futura-Condensed-Normal" pitchFamily="2" charset="0"/>
                  <a:cs typeface="Futura Condensed"/>
                </a:endParaRPr>
              </a:p>
            </p:txBody>
          </p:sp>
          <p:sp>
            <p:nvSpPr>
              <p:cNvPr id="168" name="Teardrop 167"/>
              <p:cNvSpPr/>
              <p:nvPr/>
            </p:nvSpPr>
            <p:spPr>
              <a:xfrm rot="8075815">
                <a:off x="6591364" y="6923701"/>
                <a:ext cx="877577" cy="877579"/>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69" name="TextBox 168"/>
              <p:cNvSpPr txBox="1"/>
              <p:nvPr/>
            </p:nvSpPr>
            <p:spPr>
              <a:xfrm>
                <a:off x="6566260" y="7164759"/>
                <a:ext cx="927786" cy="461665"/>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STARTER</a:t>
                </a:r>
              </a:p>
              <a:p>
                <a:pPr algn="ctr"/>
                <a:r>
                  <a:rPr lang="en-US" sz="1200" dirty="0" smtClean="0">
                    <a:solidFill>
                      <a:srgbClr val="FFFFFF"/>
                    </a:solidFill>
                    <a:latin typeface="Futura-Condensed-Normal" pitchFamily="2" charset="0"/>
                    <a:cs typeface="Futura Condensed"/>
                  </a:rPr>
                  <a:t>GAMES</a:t>
                </a:r>
              </a:p>
            </p:txBody>
          </p:sp>
        </p:grpSp>
        <p:grpSp>
          <p:nvGrpSpPr>
            <p:cNvPr id="180" name="Group 179"/>
            <p:cNvGrpSpPr/>
            <p:nvPr/>
          </p:nvGrpSpPr>
          <p:grpSpPr>
            <a:xfrm>
              <a:off x="535217" y="6313615"/>
              <a:ext cx="6806429" cy="2453758"/>
              <a:chOff x="535217" y="6313615"/>
              <a:chExt cx="6806429" cy="2453758"/>
            </a:xfrm>
          </p:grpSpPr>
          <p:grpSp>
            <p:nvGrpSpPr>
              <p:cNvPr id="179" name="Group 178"/>
              <p:cNvGrpSpPr/>
              <p:nvPr/>
            </p:nvGrpSpPr>
            <p:grpSpPr>
              <a:xfrm>
                <a:off x="6413860" y="6313615"/>
                <a:ext cx="927786" cy="2299867"/>
                <a:chOff x="1864387" y="6466015"/>
                <a:chExt cx="927786" cy="2299867"/>
              </a:xfrm>
            </p:grpSpPr>
            <p:cxnSp>
              <p:nvCxnSpPr>
                <p:cNvPr id="173" name="Straight Connector 172"/>
                <p:cNvCxnSpPr/>
                <p:nvPr/>
              </p:nvCxnSpPr>
              <p:spPr>
                <a:xfrm flipH="1" flipV="1">
                  <a:off x="2328279" y="6689257"/>
                  <a:ext cx="3775" cy="181748"/>
                </a:xfrm>
                <a:prstGeom prst="line">
                  <a:avLst/>
                </a:prstGeom>
                <a:solidFill>
                  <a:schemeClr val="accent3"/>
                </a:solid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74" name="Rectangle 173"/>
                <p:cNvSpPr/>
                <p:nvPr/>
              </p:nvSpPr>
              <p:spPr>
                <a:xfrm>
                  <a:off x="2019760" y="6466015"/>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5</a:t>
                  </a:r>
                  <a:endParaRPr lang="en-US" sz="1050" dirty="0">
                    <a:latin typeface="Futura-Condensed-Normal" pitchFamily="2" charset="0"/>
                  </a:endParaRPr>
                </a:p>
              </p:txBody>
            </p:sp>
            <p:sp>
              <p:nvSpPr>
                <p:cNvPr id="175" name="Rectangle 174"/>
                <p:cNvSpPr/>
                <p:nvPr/>
              </p:nvSpPr>
              <p:spPr>
                <a:xfrm>
                  <a:off x="1864387" y="8057996"/>
                  <a:ext cx="927786" cy="707886"/>
                </a:xfrm>
                <a:prstGeom prst="rect">
                  <a:avLst/>
                </a:prstGeom>
                <a:noFill/>
              </p:spPr>
              <p:txBody>
                <a:bodyPr wrap="square">
                  <a:spAutoFit/>
                </a:bodyPr>
                <a:lstStyle/>
                <a:p>
                  <a:pPr algn="ctr"/>
                  <a:r>
                    <a:rPr lang="en-US" sz="1000" dirty="0">
                      <a:latin typeface="Futura-Condensed-Normal" pitchFamily="2" charset="0"/>
                      <a:cs typeface="Futura Condensed"/>
                    </a:rPr>
                    <a:t>Help</a:t>
                  </a:r>
                  <a:r>
                    <a:rPr lang="en-US" sz="1000" dirty="0" smtClean="0">
                      <a:latin typeface="Futura-Condensed-Normal" pitchFamily="2" charset="0"/>
                      <a:cs typeface="Futura Condensed"/>
                    </a:rPr>
                    <a:t>!</a:t>
                  </a:r>
                </a:p>
                <a:p>
                  <a:pPr algn="ctr"/>
                  <a:r>
                    <a:rPr lang="en-US" sz="1000" dirty="0" smtClean="0">
                      <a:latin typeface="Futura-Condensed-Normal" pitchFamily="2" charset="0"/>
                      <a:cs typeface="Futura Condensed"/>
                    </a:rPr>
                    <a:t>Can </a:t>
                  </a:r>
                  <a:r>
                    <a:rPr lang="en-US" sz="1000" dirty="0">
                      <a:latin typeface="Futura-Condensed-Normal" pitchFamily="2" charset="0"/>
                      <a:cs typeface="Futura Condensed"/>
                    </a:rPr>
                    <a:t>you debug these five Scratch programs?</a:t>
                  </a:r>
                </a:p>
              </p:txBody>
            </p:sp>
            <p:sp>
              <p:nvSpPr>
                <p:cNvPr id="176" name="Teardrop 175"/>
                <p:cNvSpPr/>
                <p:nvPr/>
              </p:nvSpPr>
              <p:spPr>
                <a:xfrm rot="8075815">
                  <a:off x="1889490" y="6926503"/>
                  <a:ext cx="877577" cy="877579"/>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177" name="TextBox 176"/>
                <p:cNvSpPr txBox="1"/>
                <p:nvPr/>
              </p:nvSpPr>
              <p:spPr>
                <a:xfrm>
                  <a:off x="1864387" y="7221354"/>
                  <a:ext cx="927786" cy="276999"/>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DEBUG IT!</a:t>
                  </a:r>
                </a:p>
              </p:txBody>
            </p:sp>
          </p:grpSp>
          <p:grpSp>
            <p:nvGrpSpPr>
              <p:cNvPr id="172" name="Group 171"/>
              <p:cNvGrpSpPr/>
              <p:nvPr/>
            </p:nvGrpSpPr>
            <p:grpSpPr>
              <a:xfrm>
                <a:off x="535217" y="6313615"/>
                <a:ext cx="5628892" cy="2453758"/>
                <a:chOff x="535217" y="6313615"/>
                <a:chExt cx="5628892" cy="2453758"/>
              </a:xfrm>
            </p:grpSpPr>
            <p:grpSp>
              <p:nvGrpSpPr>
                <p:cNvPr id="159" name="Group 158"/>
                <p:cNvGrpSpPr/>
                <p:nvPr/>
              </p:nvGrpSpPr>
              <p:grpSpPr>
                <a:xfrm>
                  <a:off x="535217" y="6313615"/>
                  <a:ext cx="5628892" cy="2453758"/>
                  <a:chOff x="535217" y="6313615"/>
                  <a:chExt cx="5628892" cy="2453758"/>
                </a:xfrm>
              </p:grpSpPr>
              <p:grpSp>
                <p:nvGrpSpPr>
                  <p:cNvPr id="136" name="Group 135"/>
                  <p:cNvGrpSpPr/>
                  <p:nvPr/>
                </p:nvGrpSpPr>
                <p:grpSpPr>
                  <a:xfrm>
                    <a:off x="992120" y="6536857"/>
                    <a:ext cx="4712555" cy="181748"/>
                    <a:chOff x="992120" y="6536857"/>
                    <a:chExt cx="4712555" cy="181748"/>
                  </a:xfrm>
                  <a:solidFill>
                    <a:schemeClr val="accent3"/>
                  </a:solidFill>
                </p:grpSpPr>
                <p:grpSp>
                  <p:nvGrpSpPr>
                    <p:cNvPr id="137" name="Group 136"/>
                    <p:cNvGrpSpPr/>
                    <p:nvPr/>
                  </p:nvGrpSpPr>
                  <p:grpSpPr>
                    <a:xfrm>
                      <a:off x="992120" y="6536857"/>
                      <a:ext cx="3542506" cy="181748"/>
                      <a:chOff x="992120" y="6536857"/>
                      <a:chExt cx="3542506" cy="181748"/>
                    </a:xfrm>
                    <a:grpFill/>
                  </p:grpSpPr>
                  <p:cxnSp>
                    <p:nvCxnSpPr>
                      <p:cNvPr id="152" name="Straight Connector 151"/>
                      <p:cNvCxnSpPr/>
                      <p:nvPr/>
                    </p:nvCxnSpPr>
                    <p:spPr>
                      <a:xfrm flipH="1" flipV="1">
                        <a:off x="3352291" y="6536857"/>
                        <a:ext cx="3775" cy="181748"/>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flipH="1" flipV="1">
                        <a:off x="4530851" y="6536857"/>
                        <a:ext cx="3775" cy="181748"/>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flipH="1" flipV="1">
                        <a:off x="992120" y="6536857"/>
                        <a:ext cx="3775" cy="181748"/>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grpSp>
                <p:cxnSp>
                  <p:nvCxnSpPr>
                    <p:cNvPr id="141" name="Straight Connector 140"/>
                    <p:cNvCxnSpPr/>
                    <p:nvPr/>
                  </p:nvCxnSpPr>
                  <p:spPr>
                    <a:xfrm flipH="1" flipV="1">
                      <a:off x="5704674" y="6540572"/>
                      <a:ext cx="1" cy="178033"/>
                    </a:xfrm>
                    <a:prstGeom prst="line">
                      <a:avLst/>
                    </a:prstGeom>
                    <a:grpFill/>
                    <a:ln w="12700" cmpd="sng">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535217" y="6313615"/>
                    <a:ext cx="5628892" cy="2453758"/>
                    <a:chOff x="535217" y="6387222"/>
                    <a:chExt cx="5628892" cy="2453758"/>
                  </a:xfrm>
                </p:grpSpPr>
                <p:grpSp>
                  <p:nvGrpSpPr>
                    <p:cNvPr id="18" name="Group 17"/>
                    <p:cNvGrpSpPr/>
                    <p:nvPr/>
                  </p:nvGrpSpPr>
                  <p:grpSpPr>
                    <a:xfrm>
                      <a:off x="683601" y="6387222"/>
                      <a:ext cx="5331692" cy="253916"/>
                      <a:chOff x="683601" y="6387222"/>
                      <a:chExt cx="5331692" cy="253916"/>
                    </a:xfrm>
                  </p:grpSpPr>
                  <p:sp>
                    <p:nvSpPr>
                      <p:cNvPr id="58" name="Rectangle 57"/>
                      <p:cNvSpPr/>
                      <p:nvPr/>
                    </p:nvSpPr>
                    <p:spPr>
                      <a:xfrm>
                        <a:off x="683601" y="6387222"/>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1</a:t>
                        </a:r>
                        <a:endParaRPr lang="en-US" sz="1050" dirty="0">
                          <a:latin typeface="Futura-Condensed-Normal" pitchFamily="2" charset="0"/>
                        </a:endParaRPr>
                      </a:p>
                    </p:txBody>
                  </p:sp>
                  <p:sp>
                    <p:nvSpPr>
                      <p:cNvPr id="53" name="Rectangle 52"/>
                      <p:cNvSpPr/>
                      <p:nvPr/>
                    </p:nvSpPr>
                    <p:spPr>
                      <a:xfrm>
                        <a:off x="5381786" y="6387222"/>
                        <a:ext cx="633507" cy="253916"/>
                      </a:xfrm>
                      <a:prstGeom prst="rect">
                        <a:avLst/>
                      </a:prstGeom>
                      <a:no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4</a:t>
                        </a:r>
                        <a:endParaRPr lang="en-US" sz="1050" dirty="0">
                          <a:latin typeface="Futura-Condensed-Normal" pitchFamily="2" charset="0"/>
                        </a:endParaRPr>
                      </a:p>
                    </p:txBody>
                  </p:sp>
                </p:grpSp>
                <p:grpSp>
                  <p:nvGrpSpPr>
                    <p:cNvPr id="19" name="Group 18"/>
                    <p:cNvGrpSpPr/>
                    <p:nvPr/>
                  </p:nvGrpSpPr>
                  <p:grpSpPr>
                    <a:xfrm>
                      <a:off x="535217" y="6847713"/>
                      <a:ext cx="5628892" cy="1993267"/>
                      <a:chOff x="535217" y="6847713"/>
                      <a:chExt cx="5628892" cy="1993267"/>
                    </a:xfrm>
                  </p:grpSpPr>
                  <p:grpSp>
                    <p:nvGrpSpPr>
                      <p:cNvPr id="20" name="Group 19"/>
                      <p:cNvGrpSpPr/>
                      <p:nvPr/>
                    </p:nvGrpSpPr>
                    <p:grpSpPr>
                      <a:xfrm>
                        <a:off x="535217" y="6847728"/>
                        <a:ext cx="927787" cy="1531604"/>
                        <a:chOff x="535217" y="6847713"/>
                        <a:chExt cx="1030874" cy="1701778"/>
                      </a:xfrm>
                    </p:grpSpPr>
                    <p:sp>
                      <p:nvSpPr>
                        <p:cNvPr id="45" name="Rectangle 44"/>
                        <p:cNvSpPr/>
                        <p:nvPr/>
                      </p:nvSpPr>
                      <p:spPr>
                        <a:xfrm>
                          <a:off x="535217" y="8104925"/>
                          <a:ext cx="1030874" cy="444566"/>
                        </a:xfrm>
                        <a:prstGeom prst="rect">
                          <a:avLst/>
                        </a:prstGeom>
                      </p:spPr>
                      <p:txBody>
                        <a:bodyPr wrap="square">
                          <a:spAutoFit/>
                        </a:bodyPr>
                        <a:lstStyle/>
                        <a:p>
                          <a:pPr algn="ctr"/>
                          <a:r>
                            <a:rPr lang="en-US" sz="1000" dirty="0">
                              <a:latin typeface="Futura-Condensed-Normal" pitchFamily="2" charset="0"/>
                              <a:cs typeface="Futura Condensed"/>
                            </a:rPr>
                            <a:t>What do all games</a:t>
                          </a:r>
                        </a:p>
                        <a:p>
                          <a:pPr algn="ctr"/>
                          <a:r>
                            <a:rPr lang="en-US" sz="1000" dirty="0">
                              <a:latin typeface="Futura-Condensed-Normal" pitchFamily="2" charset="0"/>
                              <a:cs typeface="Futura Condensed"/>
                            </a:rPr>
                            <a:t>have in common?</a:t>
                          </a:r>
                        </a:p>
                      </p:txBody>
                    </p:sp>
                    <p:grpSp>
                      <p:nvGrpSpPr>
                        <p:cNvPr id="42" name="Group 41"/>
                        <p:cNvGrpSpPr/>
                        <p:nvPr/>
                      </p:nvGrpSpPr>
                      <p:grpSpPr>
                        <a:xfrm>
                          <a:off x="535218" y="6847713"/>
                          <a:ext cx="1030873" cy="975086"/>
                          <a:chOff x="535218" y="6847713"/>
                          <a:chExt cx="1030873" cy="975086"/>
                        </a:xfrm>
                      </p:grpSpPr>
                      <p:sp>
                        <p:nvSpPr>
                          <p:cNvPr id="43" name="Teardrop 42"/>
                          <p:cNvSpPr/>
                          <p:nvPr/>
                        </p:nvSpPr>
                        <p:spPr>
                          <a:xfrm rot="8075815">
                            <a:off x="563111" y="6847712"/>
                            <a:ext cx="975086" cy="975087"/>
                          </a:xfrm>
                          <a:prstGeom prst="teardrop">
                            <a:avLst/>
                          </a:prstGeom>
                          <a:solidFill>
                            <a:srgbClr val="50AB06"/>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4" name="TextBox 43"/>
                          <p:cNvSpPr txBox="1"/>
                          <p:nvPr/>
                        </p:nvSpPr>
                        <p:spPr>
                          <a:xfrm>
                            <a:off x="535218" y="7112421"/>
                            <a:ext cx="1030873" cy="512960"/>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DREAM GAME LIST</a:t>
                            </a:r>
                          </a:p>
                        </p:txBody>
                      </p:sp>
                    </p:grpSp>
                  </p:grpSp>
                  <p:grpSp>
                    <p:nvGrpSpPr>
                      <p:cNvPr id="22" name="Group 21"/>
                      <p:cNvGrpSpPr/>
                      <p:nvPr/>
                    </p:nvGrpSpPr>
                    <p:grpSpPr>
                      <a:xfrm>
                        <a:off x="2884866" y="6847715"/>
                        <a:ext cx="927786" cy="1685489"/>
                        <a:chOff x="3026723" y="6847714"/>
                        <a:chExt cx="1030873" cy="1872765"/>
                      </a:xfrm>
                    </p:grpSpPr>
                    <p:sp>
                      <p:nvSpPr>
                        <p:cNvPr id="33" name="Rectangle 32"/>
                        <p:cNvSpPr/>
                        <p:nvPr/>
                      </p:nvSpPr>
                      <p:spPr>
                        <a:xfrm>
                          <a:off x="3026723" y="8104926"/>
                          <a:ext cx="1030873" cy="615553"/>
                        </a:xfrm>
                        <a:prstGeom prst="rect">
                          <a:avLst/>
                        </a:prstGeom>
                      </p:spPr>
                      <p:txBody>
                        <a:bodyPr wrap="square">
                          <a:spAutoFit/>
                        </a:bodyPr>
                        <a:lstStyle/>
                        <a:p>
                          <a:pPr algn="ctr"/>
                          <a:r>
                            <a:rPr lang="en-US" sz="1000" dirty="0">
                              <a:latin typeface="Futura-Condensed-Normal" pitchFamily="2" charset="0"/>
                              <a:cs typeface="Futura Condensed"/>
                            </a:rPr>
                            <a:t>How can you add score to a game using variables?</a:t>
                          </a:r>
                        </a:p>
                      </p:txBody>
                    </p:sp>
                    <p:grpSp>
                      <p:nvGrpSpPr>
                        <p:cNvPr id="34" name="Group 33"/>
                        <p:cNvGrpSpPr/>
                        <p:nvPr/>
                      </p:nvGrpSpPr>
                      <p:grpSpPr>
                        <a:xfrm>
                          <a:off x="3026723" y="6847714"/>
                          <a:ext cx="1030873" cy="975086"/>
                          <a:chOff x="3026723" y="6847714"/>
                          <a:chExt cx="1030873" cy="975086"/>
                        </a:xfrm>
                      </p:grpSpPr>
                      <p:sp>
                        <p:nvSpPr>
                          <p:cNvPr id="35" name="Teardrop 34"/>
                          <p:cNvSpPr/>
                          <p:nvPr/>
                        </p:nvSpPr>
                        <p:spPr>
                          <a:xfrm rot="8075815">
                            <a:off x="3054616" y="6847713"/>
                            <a:ext cx="975086" cy="975087"/>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6" name="TextBox 35"/>
                          <p:cNvSpPr txBox="1"/>
                          <p:nvPr/>
                        </p:nvSpPr>
                        <p:spPr>
                          <a:xfrm>
                            <a:off x="3026723" y="7175324"/>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SCORE</a:t>
                            </a:r>
                          </a:p>
                        </p:txBody>
                      </p:sp>
                    </p:grpSp>
                  </p:grpSp>
                  <p:grpSp>
                    <p:nvGrpSpPr>
                      <p:cNvPr id="23" name="Group 22"/>
                      <p:cNvGrpSpPr/>
                      <p:nvPr/>
                    </p:nvGrpSpPr>
                    <p:grpSpPr>
                      <a:xfrm>
                        <a:off x="5236322" y="6847713"/>
                        <a:ext cx="927787" cy="1839377"/>
                        <a:chOff x="5465106" y="6847713"/>
                        <a:chExt cx="1030874" cy="2043752"/>
                      </a:xfrm>
                    </p:grpSpPr>
                    <p:sp>
                      <p:nvSpPr>
                        <p:cNvPr id="29" name="Rectangle 28"/>
                        <p:cNvSpPr/>
                        <p:nvPr/>
                      </p:nvSpPr>
                      <p:spPr>
                        <a:xfrm>
                          <a:off x="5465106" y="8104925"/>
                          <a:ext cx="1030873" cy="786540"/>
                        </a:xfrm>
                        <a:prstGeom prst="rect">
                          <a:avLst/>
                        </a:prstGeom>
                      </p:spPr>
                      <p:txBody>
                        <a:bodyPr wrap="square">
                          <a:spAutoFit/>
                        </a:bodyPr>
                        <a:lstStyle/>
                        <a:p>
                          <a:pPr algn="ctr"/>
                          <a:r>
                            <a:rPr lang="en-US" sz="1000" dirty="0" smtClean="0">
                              <a:latin typeface="Futura-Condensed-Normal" pitchFamily="2" charset="0"/>
                              <a:cs typeface="Futura Condensed"/>
                            </a:rPr>
                            <a:t>Tackle nine </a:t>
                          </a:r>
                        </a:p>
                        <a:p>
                          <a:pPr algn="ctr"/>
                          <a:r>
                            <a:rPr lang="en-US" sz="1000" dirty="0" smtClean="0">
                              <a:latin typeface="Futura-Condensed-Normal" pitchFamily="2" charset="0"/>
                              <a:cs typeface="Futura Condensed"/>
                            </a:rPr>
                            <a:t>Scratch</a:t>
                          </a:r>
                        </a:p>
                        <a:p>
                          <a:pPr algn="ctr"/>
                          <a:r>
                            <a:rPr lang="en-US" sz="1000" dirty="0" smtClean="0">
                              <a:latin typeface="Futura-Condensed-Normal" pitchFamily="2" charset="0"/>
                              <a:cs typeface="Futura Condensed"/>
                            </a:rPr>
                            <a:t>programming </a:t>
                          </a:r>
                          <a:r>
                            <a:rPr lang="en-US" sz="1000" dirty="0">
                              <a:latin typeface="Futura-Condensed-Normal" pitchFamily="2" charset="0"/>
                              <a:cs typeface="Futura Condensed"/>
                            </a:rPr>
                            <a:t>puzzles.</a:t>
                          </a:r>
                        </a:p>
                      </p:txBody>
                    </p:sp>
                    <p:grpSp>
                      <p:nvGrpSpPr>
                        <p:cNvPr id="30" name="Group 29"/>
                        <p:cNvGrpSpPr/>
                        <p:nvPr/>
                      </p:nvGrpSpPr>
                      <p:grpSpPr>
                        <a:xfrm>
                          <a:off x="5465107" y="6847713"/>
                          <a:ext cx="1030873" cy="975086"/>
                          <a:chOff x="5465107" y="6847713"/>
                          <a:chExt cx="1030873" cy="975086"/>
                        </a:xfrm>
                      </p:grpSpPr>
                      <p:sp>
                        <p:nvSpPr>
                          <p:cNvPr id="31" name="Teardrop 30"/>
                          <p:cNvSpPr/>
                          <p:nvPr/>
                        </p:nvSpPr>
                        <p:spPr>
                          <a:xfrm rot="8075815">
                            <a:off x="5493000" y="6847712"/>
                            <a:ext cx="975086" cy="975087"/>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32" name="TextBox 31"/>
                          <p:cNvSpPr txBox="1"/>
                          <p:nvPr/>
                        </p:nvSpPr>
                        <p:spPr>
                          <a:xfrm>
                            <a:off x="5465107" y="7175324"/>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INTERACTIONS</a:t>
                            </a:r>
                          </a:p>
                        </p:txBody>
                      </p:sp>
                    </p:grpSp>
                  </p:grpSp>
                  <p:grpSp>
                    <p:nvGrpSpPr>
                      <p:cNvPr id="24" name="Group 23"/>
                      <p:cNvGrpSpPr/>
                      <p:nvPr/>
                    </p:nvGrpSpPr>
                    <p:grpSpPr>
                      <a:xfrm>
                        <a:off x="4060679" y="6847715"/>
                        <a:ext cx="927787" cy="1993265"/>
                        <a:chOff x="4253209" y="6847713"/>
                        <a:chExt cx="1030874" cy="2214738"/>
                      </a:xfrm>
                    </p:grpSpPr>
                    <p:grpSp>
                      <p:nvGrpSpPr>
                        <p:cNvPr id="25" name="Group 24"/>
                        <p:cNvGrpSpPr/>
                        <p:nvPr/>
                      </p:nvGrpSpPr>
                      <p:grpSpPr>
                        <a:xfrm>
                          <a:off x="4253210" y="6847713"/>
                          <a:ext cx="1030873" cy="975087"/>
                          <a:chOff x="4253210" y="6847713"/>
                          <a:chExt cx="1030873" cy="975087"/>
                        </a:xfrm>
                      </p:grpSpPr>
                      <p:sp>
                        <p:nvSpPr>
                          <p:cNvPr id="27" name="Teardrop 26"/>
                          <p:cNvSpPr/>
                          <p:nvPr/>
                        </p:nvSpPr>
                        <p:spPr>
                          <a:xfrm rot="8075815">
                            <a:off x="4281103" y="6847713"/>
                            <a:ext cx="975087" cy="975088"/>
                          </a:xfrm>
                          <a:prstGeom prst="teardrop">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28" name="TextBox 27"/>
                          <p:cNvSpPr txBox="1"/>
                          <p:nvPr/>
                        </p:nvSpPr>
                        <p:spPr>
                          <a:xfrm>
                            <a:off x="4253210" y="7175323"/>
                            <a:ext cx="1030873" cy="307777"/>
                          </a:xfrm>
                          <a:prstGeom prst="rect">
                            <a:avLst/>
                          </a:prstGeom>
                          <a:noFill/>
                          <a:ln w="6350" cmpd="sng">
                            <a:noFill/>
                            <a:prstDash val="dash"/>
                          </a:ln>
                        </p:spPr>
                        <p:txBody>
                          <a:bodyPr wrap="square" numCol="1" rtlCol="0">
                            <a:spAutoFit/>
                          </a:bodyPr>
                          <a:lstStyle/>
                          <a:p>
                            <a:pPr algn="ctr"/>
                            <a:r>
                              <a:rPr lang="en-US" sz="1200" dirty="0" smtClean="0">
                                <a:solidFill>
                                  <a:srgbClr val="FFFFFF"/>
                                </a:solidFill>
                                <a:latin typeface="Futura-Condensed-Normal" pitchFamily="2" charset="0"/>
                                <a:cs typeface="Futura Condensed"/>
                              </a:rPr>
                              <a:t>EXTENSIONS</a:t>
                            </a:r>
                          </a:p>
                        </p:txBody>
                      </p:sp>
                    </p:grpSp>
                    <p:sp>
                      <p:nvSpPr>
                        <p:cNvPr id="26" name="Rectangle 25"/>
                        <p:cNvSpPr/>
                        <p:nvPr/>
                      </p:nvSpPr>
                      <p:spPr>
                        <a:xfrm>
                          <a:off x="4253209" y="8104925"/>
                          <a:ext cx="1030873" cy="957526"/>
                        </a:xfrm>
                        <a:prstGeom prst="rect">
                          <a:avLst/>
                        </a:prstGeom>
                      </p:spPr>
                      <p:txBody>
                        <a:bodyPr wrap="square">
                          <a:spAutoFit/>
                        </a:bodyPr>
                        <a:lstStyle/>
                        <a:p>
                          <a:pPr algn="ctr"/>
                          <a:r>
                            <a:rPr lang="en-US" sz="1000" dirty="0">
                              <a:latin typeface="Futura-Condensed-Normal" pitchFamily="2" charset="0"/>
                              <a:cs typeface="Futura Condensed"/>
                            </a:rPr>
                            <a:t>What are different ways of extending and increasing difficulty in a game?</a:t>
                          </a:r>
                        </a:p>
                      </p:txBody>
                    </p:sp>
                  </p:grpSp>
                </p:grpSp>
              </p:grpSp>
            </p:grpSp>
            <p:sp>
              <p:nvSpPr>
                <p:cNvPr id="157" name="Rectangle 156"/>
                <p:cNvSpPr/>
                <p:nvPr/>
              </p:nvSpPr>
              <p:spPr>
                <a:xfrm>
                  <a:off x="3039997" y="6313615"/>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2</a:t>
                  </a:r>
                  <a:endParaRPr lang="en-US" sz="1050" dirty="0">
                    <a:latin typeface="Futura-Condensed-Normal" pitchFamily="2" charset="0"/>
                  </a:endParaRPr>
                </a:p>
              </p:txBody>
            </p:sp>
            <p:sp>
              <p:nvSpPr>
                <p:cNvPr id="158" name="Rectangle 157"/>
                <p:cNvSpPr/>
                <p:nvPr/>
              </p:nvSpPr>
              <p:spPr>
                <a:xfrm>
                  <a:off x="4218557" y="6313615"/>
                  <a:ext cx="624587" cy="253916"/>
                </a:xfrm>
                <a:prstGeom prst="rect">
                  <a:avLst/>
                </a:prstGeom>
                <a:noFill/>
              </p:spPr>
              <p:txBody>
                <a:bodyPr wrap="none">
                  <a:spAutoFit/>
                </a:bodyPr>
                <a:lstStyle/>
                <a:p>
                  <a:pPr algn="ctr"/>
                  <a:r>
                    <a:rPr lang="en-US" sz="1050" dirty="0">
                      <a:latin typeface="Futura-Condensed-Normal" pitchFamily="2" charset="0"/>
                      <a:cs typeface="Futura Condensed"/>
                    </a:rPr>
                    <a:t>SESSION </a:t>
                  </a:r>
                  <a:r>
                    <a:rPr lang="en-US" sz="1050" dirty="0" smtClean="0">
                      <a:latin typeface="Futura-Condensed-Normal" pitchFamily="2" charset="0"/>
                      <a:cs typeface="Futura Condensed"/>
                    </a:rPr>
                    <a:t>3</a:t>
                  </a:r>
                  <a:endParaRPr lang="en-US" sz="1050" dirty="0">
                    <a:latin typeface="Futura-Condensed-Normal" pitchFamily="2" charset="0"/>
                  </a:endParaRPr>
                </a:p>
              </p:txBody>
            </p:sp>
          </p:grpSp>
        </p:grpSp>
      </p:grpSp>
      <p:grpSp>
        <p:nvGrpSpPr>
          <p:cNvPr id="2" name="Group 1"/>
          <p:cNvGrpSpPr/>
          <p:nvPr/>
        </p:nvGrpSpPr>
        <p:grpSpPr>
          <a:xfrm>
            <a:off x="479939" y="1540492"/>
            <a:ext cx="6854507" cy="2572112"/>
            <a:chOff x="479939" y="1308371"/>
            <a:chExt cx="6854507" cy="2572112"/>
          </a:xfrm>
        </p:grpSpPr>
        <p:sp>
          <p:nvSpPr>
            <p:cNvPr id="9" name="TextBox 8"/>
            <p:cNvSpPr txBox="1"/>
            <p:nvPr/>
          </p:nvSpPr>
          <p:spPr>
            <a:xfrm>
              <a:off x="4060679" y="1308371"/>
              <a:ext cx="3273767" cy="2492990"/>
            </a:xfrm>
            <a:prstGeom prst="rect">
              <a:avLst/>
            </a:prstGeom>
            <a:noFill/>
            <a:ln w="6350" cmpd="sng">
              <a:noFill/>
              <a:prstDash val="dash"/>
            </a:ln>
          </p:spPr>
          <p:txBody>
            <a:bodyPr wrap="square" rtlCol="0">
              <a:spAutoFit/>
            </a:bodyPr>
            <a:lstStyle/>
            <a:p>
              <a:pPr algn="just"/>
              <a:r>
                <a:rPr lang="en-US" sz="1200" dirty="0">
                  <a:latin typeface="Futura-Condensed-Normal" pitchFamily="2" charset="0"/>
                  <a:cs typeface="Futura Condensed"/>
                </a:rPr>
                <a:t>In this unit, learners will become game designers and experience creating their own game project. Guided by the activities in this unit, students will be introduced to game mechanics and game development while building understandings of computational concepts (conditionals, operators, data) and computational practices (abstracting and modularizing).</a:t>
              </a:r>
            </a:p>
            <a:p>
              <a:pPr algn="just"/>
              <a:endParaRPr lang="en-US" sz="1200" dirty="0">
                <a:latin typeface="Futura-Condensed-Normal" pitchFamily="2" charset="0"/>
                <a:cs typeface="Futura Condensed"/>
              </a:endParaRPr>
            </a:p>
            <a:p>
              <a:pPr algn="just"/>
              <a:r>
                <a:rPr lang="en-US" sz="1200" dirty="0">
                  <a:latin typeface="Futura-Condensed-Normal" pitchFamily="2" charset="0"/>
                  <a:cs typeface="Futura Condensed"/>
                </a:rPr>
                <a:t>You could get students started on their game projects with the Starter Games activity and then support further development through other activities. From learning common game mechanics such as keeping score and side-scrolling, to the creation of </a:t>
              </a:r>
              <a:r>
                <a:rPr lang="en-US" sz="1200" dirty="0" smtClean="0">
                  <a:latin typeface="Futura-Condensed-Normal" pitchFamily="2" charset="0"/>
                  <a:cs typeface="Futura Condensed"/>
                </a:rPr>
                <a:t>multiplayer </a:t>
              </a:r>
              <a:r>
                <a:rPr lang="en-US" sz="1200" dirty="0">
                  <a:latin typeface="Futura-Condensed-Normal" pitchFamily="2" charset="0"/>
                  <a:cs typeface="Futura Condensed"/>
                </a:rPr>
                <a:t>games (e.g., Pong), Unit 4 activities offer students multiple opportunities to practice game development.</a:t>
              </a:r>
            </a:p>
          </p:txBody>
        </p:sp>
        <p:pic>
          <p:nvPicPr>
            <p:cNvPr id="62" name="Picture 61" descr="Screen Shot 2014-07-17 at 7.59.18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9939" y="1404098"/>
              <a:ext cx="3301989" cy="2476385"/>
            </a:xfrm>
            <a:prstGeom prst="rect">
              <a:avLst/>
            </a:prstGeom>
            <a:ln>
              <a:solidFill>
                <a:schemeClr val="tx1"/>
              </a:solidFill>
            </a:ln>
          </p:spPr>
        </p:pic>
      </p:grpSp>
      <p:sp>
        <p:nvSpPr>
          <p:cNvPr id="65" name="Slide Number Placeholder 2"/>
          <p:cNvSpPr txBox="1">
            <a:spLocks/>
          </p:cNvSpPr>
          <p:nvPr/>
        </p:nvSpPr>
        <p:spPr>
          <a:xfrm>
            <a:off x="3887162" y="9517906"/>
            <a:ext cx="3744764" cy="535517"/>
          </a:xfrm>
          <a:prstGeom prst="rect">
            <a:avLst/>
          </a:prstGeom>
        </p:spPr>
        <p:txBody>
          <a:bodyPr vert="horz" lIns="91440" tIns="45720" rIns="91440" bIns="45720" rtlCol="0" anchor="ctr"/>
          <a:lstStyle>
            <a:defPPr>
              <a:defRPr lang="en-US"/>
            </a:defPPr>
            <a:lvl1pPr marL="0" algn="l" defTabSz="457200" rtl="0" eaLnBrk="1" latinLnBrk="0" hangingPunct="1">
              <a:defRPr sz="1200" b="0" i="0" kern="1200">
                <a:solidFill>
                  <a:schemeClr val="tx1">
                    <a:tint val="75000"/>
                  </a:schemeClr>
                </a:solidFill>
                <a:latin typeface="Futura Condensed"/>
                <a:ea typeface="+mn-ea"/>
                <a:cs typeface="Futura Condens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latin typeface="Futura-Condensed-Normal" pitchFamily="2" charset="0"/>
              </a:rPr>
              <a:t>73</a:t>
            </a:r>
            <a:endParaRPr lang="en-US" dirty="0">
              <a:latin typeface="Futura-Condensed-Normal" pitchFamily="2" charset="0"/>
            </a:endParaRPr>
          </a:p>
        </p:txBody>
      </p:sp>
      <p:grpSp>
        <p:nvGrpSpPr>
          <p:cNvPr id="3" name="Group 2"/>
          <p:cNvGrpSpPr/>
          <p:nvPr/>
        </p:nvGrpSpPr>
        <p:grpSpPr>
          <a:xfrm>
            <a:off x="-1" y="668431"/>
            <a:ext cx="7582143" cy="479582"/>
            <a:chOff x="-1" y="668431"/>
            <a:chExt cx="7582143" cy="479582"/>
          </a:xfrm>
        </p:grpSpPr>
        <p:sp>
          <p:nvSpPr>
            <p:cNvPr id="66" name="Rectangle 13"/>
            <p:cNvSpPr/>
            <p:nvPr/>
          </p:nvSpPr>
          <p:spPr>
            <a:xfrm>
              <a:off x="-1" y="668431"/>
              <a:ext cx="7582143"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67" name="TextBox 66"/>
            <p:cNvSpPr txBox="1"/>
            <p:nvPr/>
          </p:nvSpPr>
          <p:spPr>
            <a:xfrm>
              <a:off x="4026739" y="668431"/>
              <a:ext cx="3307707"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CHOOSE YOUR OWN ADVENTURE</a:t>
              </a:r>
              <a:endParaRPr lang="en-US" sz="2400" dirty="0">
                <a:solidFill>
                  <a:schemeClr val="bg1"/>
                </a:solidFill>
                <a:latin typeface="Futura-Condensed-Normal" pitchFamily="2" charset="0"/>
                <a:cs typeface="Futura Condensed"/>
              </a:endParaRPr>
            </a:p>
          </p:txBody>
        </p:sp>
      </p:grpSp>
      <p:grpSp>
        <p:nvGrpSpPr>
          <p:cNvPr id="4" name="Group 3"/>
          <p:cNvGrpSpPr/>
          <p:nvPr/>
        </p:nvGrpSpPr>
        <p:grpSpPr>
          <a:xfrm>
            <a:off x="-1" y="5256957"/>
            <a:ext cx="7582144" cy="479582"/>
            <a:chOff x="-1" y="5256957"/>
            <a:chExt cx="7582144" cy="479582"/>
          </a:xfrm>
        </p:grpSpPr>
        <p:sp>
          <p:nvSpPr>
            <p:cNvPr id="69" name="Rectangle 13"/>
            <p:cNvSpPr/>
            <p:nvPr/>
          </p:nvSpPr>
          <p:spPr>
            <a:xfrm>
              <a:off x="-1" y="5256957"/>
              <a:ext cx="7582144" cy="479582"/>
            </a:xfrm>
            <a:custGeom>
              <a:avLst/>
              <a:gdLst>
                <a:gd name="connsiteX0" fmla="*/ 0 w 7517041"/>
                <a:gd name="connsiteY0" fmla="*/ 0 h 479582"/>
                <a:gd name="connsiteX1" fmla="*/ 7517041 w 7517041"/>
                <a:gd name="connsiteY1" fmla="*/ 0 h 479582"/>
                <a:gd name="connsiteX2" fmla="*/ 7517041 w 7517041"/>
                <a:gd name="connsiteY2" fmla="*/ 479582 h 479582"/>
                <a:gd name="connsiteX3" fmla="*/ 0 w 7517041"/>
                <a:gd name="connsiteY3" fmla="*/ 479582 h 479582"/>
                <a:gd name="connsiteX4" fmla="*/ 0 w 7517041"/>
                <a:gd name="connsiteY4"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41"/>
                <a:gd name="connsiteY0" fmla="*/ 0 h 479582"/>
                <a:gd name="connsiteX1" fmla="*/ 7517041 w 7517041"/>
                <a:gd name="connsiteY1" fmla="*/ 0 h 479582"/>
                <a:gd name="connsiteX2" fmla="*/ 7274999 w 7517041"/>
                <a:gd name="connsiteY2" fmla="*/ 239230 h 479582"/>
                <a:gd name="connsiteX3" fmla="*/ 7517041 w 7517041"/>
                <a:gd name="connsiteY3" fmla="*/ 479582 h 479582"/>
                <a:gd name="connsiteX4" fmla="*/ 0 w 7517041"/>
                <a:gd name="connsiteY4" fmla="*/ 479582 h 479582"/>
                <a:gd name="connsiteX5" fmla="*/ 0 w 7517041"/>
                <a:gd name="connsiteY5" fmla="*/ 0 h 479582"/>
                <a:gd name="connsiteX0" fmla="*/ 0 w 7517066"/>
                <a:gd name="connsiteY0" fmla="*/ 0 h 479582"/>
                <a:gd name="connsiteX1" fmla="*/ 7517041 w 7517066"/>
                <a:gd name="connsiteY1" fmla="*/ 0 h 479582"/>
                <a:gd name="connsiteX2" fmla="*/ 7274999 w 7517066"/>
                <a:gd name="connsiteY2" fmla="*/ 239230 h 479582"/>
                <a:gd name="connsiteX3" fmla="*/ 7517041 w 7517066"/>
                <a:gd name="connsiteY3" fmla="*/ 479582 h 479582"/>
                <a:gd name="connsiteX4" fmla="*/ 0 w 7517066"/>
                <a:gd name="connsiteY4" fmla="*/ 479582 h 479582"/>
                <a:gd name="connsiteX5" fmla="*/ 0 w 7517066"/>
                <a:gd name="connsiteY5" fmla="*/ 0 h 479582"/>
                <a:gd name="connsiteX0" fmla="*/ 0 w 7517114"/>
                <a:gd name="connsiteY0" fmla="*/ 0 h 479582"/>
                <a:gd name="connsiteX1" fmla="*/ 7517041 w 7517114"/>
                <a:gd name="connsiteY1" fmla="*/ 0 h 479582"/>
                <a:gd name="connsiteX2" fmla="*/ 7274999 w 7517114"/>
                <a:gd name="connsiteY2" fmla="*/ 239230 h 479582"/>
                <a:gd name="connsiteX3" fmla="*/ 7517041 w 7517114"/>
                <a:gd name="connsiteY3" fmla="*/ 479582 h 479582"/>
                <a:gd name="connsiteX4" fmla="*/ 0 w 7517114"/>
                <a:gd name="connsiteY4" fmla="*/ 479582 h 479582"/>
                <a:gd name="connsiteX5" fmla="*/ 0 w 7517114"/>
                <a:gd name="connsiteY5" fmla="*/ 0 h 4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7114" h="479582">
                  <a:moveTo>
                    <a:pt x="0" y="0"/>
                  </a:moveTo>
                  <a:lnTo>
                    <a:pt x="7517041" y="0"/>
                  </a:lnTo>
                  <a:cubicBezTo>
                    <a:pt x="7519969" y="6718"/>
                    <a:pt x="7268896" y="232512"/>
                    <a:pt x="7274999" y="239230"/>
                  </a:cubicBezTo>
                  <a:cubicBezTo>
                    <a:pt x="7266780" y="236797"/>
                    <a:pt x="7522085" y="478840"/>
                    <a:pt x="7517041" y="479582"/>
                  </a:cubicBezTo>
                  <a:lnTo>
                    <a:pt x="0" y="479582"/>
                  </a:lnTo>
                  <a:lnTo>
                    <a:pt x="0" y="0"/>
                  </a:lnTo>
                  <a:close/>
                </a:path>
              </a:pathLst>
            </a:cu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4" name="TextBox 73"/>
            <p:cNvSpPr txBox="1"/>
            <p:nvPr/>
          </p:nvSpPr>
          <p:spPr>
            <a:xfrm>
              <a:off x="5223496" y="5256957"/>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POSSIBLE PATH</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855603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995" y="2830659"/>
            <a:ext cx="3324338" cy="4283595"/>
            <a:chOff x="422410" y="2830659"/>
            <a:chExt cx="3324338" cy="4283595"/>
          </a:xfrm>
        </p:grpSpPr>
        <p:sp>
          <p:nvSpPr>
            <p:cNvPr id="14" name="TextBox 13"/>
            <p:cNvSpPr txBox="1"/>
            <p:nvPr/>
          </p:nvSpPr>
          <p:spPr>
            <a:xfrm>
              <a:off x="515544" y="3328603"/>
              <a:ext cx="3231204" cy="3785651"/>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Divide students into small groups of 2-3 people.</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In their </a:t>
              </a:r>
              <a:r>
                <a:rPr lang="en-US" sz="1200" spc="-20" dirty="0">
                  <a:latin typeface="Futura-Condensed-Normal" pitchFamily="2" charset="0"/>
                  <a:cs typeface="Futura Condensed"/>
                </a:rPr>
                <a:t>small groups, ask students to generate a list of games that they </a:t>
              </a:r>
              <a:r>
                <a:rPr lang="en-US" sz="1200" spc="-20" dirty="0" smtClean="0">
                  <a:latin typeface="Futura-Condensed-Normal" pitchFamily="2" charset="0"/>
                  <a:cs typeface="Futura Condensed"/>
                </a:rPr>
                <a:t>enjoy playing. They can compose the list using their design journals or a sheet of paper.</a:t>
              </a:r>
              <a:r>
                <a:rPr lang="en-US" sz="1200" dirty="0">
                  <a:latin typeface="Futura-Condensed-Normal" pitchFamily="2" charset="0"/>
                  <a:cs typeface="Futura Condensed"/>
                </a:rPr>
                <a:t> </a:t>
              </a:r>
              <a:r>
                <a:rPr lang="en-US" sz="1200" dirty="0" smtClean="0">
                  <a:latin typeface="Futura-Condensed-Normal" pitchFamily="2" charset="0"/>
                  <a:cs typeface="Futura Condensed"/>
                </a:rPr>
                <a:t>We suggest facilitating the brain </a:t>
              </a:r>
              <a:r>
                <a:rPr lang="en-US" sz="1200" dirty="0">
                  <a:latin typeface="Futura-Condensed-Normal" pitchFamily="2" charset="0"/>
                  <a:cs typeface="Futura Condensed"/>
                </a:rPr>
                <a:t>d</a:t>
              </a:r>
              <a:r>
                <a:rPr lang="en-US" sz="1200" dirty="0" smtClean="0">
                  <a:latin typeface="Futura-Condensed-Normal" pitchFamily="2" charset="0"/>
                  <a:cs typeface="Futura Condensed"/>
                </a:rPr>
                <a:t>ump brainstorming activity: give students a short time period (1-2 minutes) to write down as many games as they can. Then, have students narrow down their favorites from the brain </a:t>
              </a:r>
              <a:r>
                <a:rPr lang="en-US" sz="1200" dirty="0">
                  <a:latin typeface="Futura-Condensed-Normal" pitchFamily="2" charset="0"/>
                  <a:cs typeface="Futura Condensed"/>
                </a:rPr>
                <a:t>d</a:t>
              </a:r>
              <a:r>
                <a:rPr lang="en-US" sz="1200" dirty="0" smtClean="0">
                  <a:latin typeface="Futura-Condensed-Normal" pitchFamily="2" charset="0"/>
                  <a:cs typeface="Futura Condensed"/>
                </a:rPr>
                <a:t>ump list</a:t>
              </a:r>
              <a:r>
                <a:rPr lang="en-US" sz="1200" spc="-20" dirty="0" smtClean="0">
                  <a:latin typeface="Futura-Condensed-Normal" pitchFamily="2" charset="0"/>
                  <a:cs typeface="Futura Condensed"/>
                </a:rPr>
                <a:t>.</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After </a:t>
              </a:r>
              <a:r>
                <a:rPr lang="en-US" sz="1200" spc="-20" dirty="0">
                  <a:latin typeface="Futura-Condensed-Normal" pitchFamily="2" charset="0"/>
                  <a:cs typeface="Futura Condensed"/>
                </a:rPr>
                <a:t>a few minutes, ask groups about their list of games:</a:t>
              </a:r>
              <a:br>
                <a:rPr lang="en-US" sz="1200" spc="-20" dirty="0">
                  <a:latin typeface="Futura-Condensed-Normal" pitchFamily="2" charset="0"/>
                  <a:cs typeface="Futura Condensed"/>
                </a:rPr>
              </a:br>
              <a:r>
                <a:rPr lang="en-US" sz="1200" spc="-20" dirty="0">
                  <a:latin typeface="Futura-Condensed-Normal" pitchFamily="2" charset="0"/>
                  <a:cs typeface="Futura Condensed"/>
                </a:rPr>
                <a:t>What do the games have in common?</a:t>
              </a:r>
              <a:br>
                <a:rPr lang="en-US" sz="1200" spc="-20" dirty="0">
                  <a:latin typeface="Futura-Condensed-Normal" pitchFamily="2" charset="0"/>
                  <a:cs typeface="Futura Condensed"/>
                </a:rPr>
              </a:br>
              <a:r>
                <a:rPr lang="en-US" sz="1200" spc="-20" dirty="0">
                  <a:latin typeface="Futura-Condensed-Normal" pitchFamily="2" charset="0"/>
                  <a:cs typeface="Futura Condensed"/>
                </a:rPr>
                <a:t>What features of their design make them a </a:t>
              </a:r>
              <a:r>
                <a:rPr lang="en-US" sz="1200" spc="-20" dirty="0" smtClean="0">
                  <a:latin typeface="Futura-Condensed-Normal" pitchFamily="2" charset="0"/>
                  <a:cs typeface="Futura Condensed"/>
                </a:rPr>
                <a:t>game</a:t>
              </a:r>
              <a:r>
                <a:rPr lang="en-US" sz="1200" dirty="0" smtClean="0">
                  <a:latin typeface="Futura-Condensed-Normal" pitchFamily="2" charset="0"/>
                  <a:cs typeface="Futura Condensed"/>
                </a:rPr>
                <a:t>?</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Facilitate a class discussion about what characteristics make up a game and generate a class list of common game mechanics. Next, ask students to imagine their dream game and write a list of design elements for that game.</a:t>
              </a:r>
              <a:endParaRPr lang="en-US" sz="1200" spc="-10" dirty="0" smtClean="0">
                <a:latin typeface="Futura-Condensed-Normal" pitchFamily="2" charset="0"/>
                <a:cs typeface="Futura Condensed"/>
              </a:endParaRP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Invite students to share their dream game lists </a:t>
              </a:r>
              <a:r>
                <a:rPr lang="en-US" sz="1200" dirty="0">
                  <a:latin typeface="Futura-Condensed-Normal" pitchFamily="2" charset="0"/>
                  <a:cs typeface="Futura Condensed"/>
                </a:rPr>
                <a:t>in their small </a:t>
              </a:r>
              <a:r>
                <a:rPr lang="en-US" sz="1200" dirty="0" smtClean="0">
                  <a:latin typeface="Futura-Condensed-Normal" pitchFamily="2" charset="0"/>
                  <a:cs typeface="Futura Condensed"/>
                </a:rPr>
                <a:t>groups or critique groups (see Unit 0 Critique Group activity) to get feedback and suggestions.</a:t>
              </a:r>
              <a:endParaRPr lang="en-US" sz="1200" dirty="0">
                <a:latin typeface="Futura-Condensed-Normal" pitchFamily="2" charset="0"/>
                <a:cs typeface="Futura Condensed"/>
              </a:endParaRPr>
            </a:p>
          </p:txBody>
        </p:sp>
        <p:sp>
          <p:nvSpPr>
            <p:cNvPr id="15" name="TextBox 14"/>
            <p:cNvSpPr txBox="1"/>
            <p:nvPr/>
          </p:nvSpPr>
          <p:spPr>
            <a:xfrm>
              <a:off x="422410"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22218" y="795405"/>
            <a:ext cx="2999848" cy="677108"/>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smtClean="0">
                <a:latin typeface="Futura-Condensed-Normal" pitchFamily="2" charset="0"/>
                <a:cs typeface="Futura Condensed"/>
              </a:rPr>
              <a:t>identify common </a:t>
            </a:r>
            <a:r>
              <a:rPr lang="en-US" sz="1200" dirty="0">
                <a:latin typeface="Futura-Condensed-Normal" pitchFamily="2" charset="0"/>
                <a:cs typeface="Futura Condensed"/>
              </a:rPr>
              <a:t>design elements of </a:t>
            </a:r>
            <a:r>
              <a:rPr lang="en-US" sz="1200" dirty="0" smtClean="0">
                <a:latin typeface="Futura-Condensed-Normal" pitchFamily="2" charset="0"/>
                <a:cs typeface="Futura Condensed"/>
              </a:rPr>
              <a:t>games</a:t>
            </a:r>
            <a:endParaRPr lang="en-US" sz="1200" dirty="0">
              <a:latin typeface="Futura-Condensed-Normal" pitchFamily="2" charset="0"/>
              <a:cs typeface="Futura Condensed"/>
            </a:endParaRPr>
          </a:p>
        </p:txBody>
      </p:sp>
      <p:sp>
        <p:nvSpPr>
          <p:cNvPr id="42" name="TextBox 41"/>
          <p:cNvSpPr txBox="1"/>
          <p:nvPr/>
        </p:nvSpPr>
        <p:spPr>
          <a:xfrm>
            <a:off x="1308419" y="647673"/>
            <a:ext cx="2815942" cy="1323439"/>
          </a:xfrm>
          <a:prstGeom prst="rect">
            <a:avLst/>
          </a:prstGeom>
          <a:noFill/>
        </p:spPr>
        <p:txBody>
          <a:bodyPr wrap="square" rtlCol="0">
            <a:spAutoFit/>
          </a:bodyPr>
          <a:lstStyle/>
          <a:p>
            <a:r>
              <a:rPr lang="en-US" sz="4000" dirty="0" smtClean="0">
                <a:latin typeface="Futura-Condensed-Normal" pitchFamily="2" charset="0"/>
                <a:cs typeface="Futura Condensed"/>
              </a:rPr>
              <a:t>DREAM GAME LIST</a:t>
            </a:r>
          </a:p>
        </p:txBody>
      </p:sp>
      <p:grpSp>
        <p:nvGrpSpPr>
          <p:cNvPr id="2" name="Group 1"/>
          <p:cNvGrpSpPr/>
          <p:nvPr/>
        </p:nvGrpSpPr>
        <p:grpSpPr>
          <a:xfrm>
            <a:off x="4007796" y="2830659"/>
            <a:ext cx="3307404" cy="959609"/>
            <a:chOff x="4007796" y="2830659"/>
            <a:chExt cx="3307404" cy="959609"/>
          </a:xfrm>
        </p:grpSpPr>
        <p:sp>
          <p:nvSpPr>
            <p:cNvPr id="18" name="TextBox 17"/>
            <p:cNvSpPr txBox="1"/>
            <p:nvPr/>
          </p:nvSpPr>
          <p:spPr>
            <a:xfrm>
              <a:off x="4104914"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a:latin typeface="Futura-Condensed-Normal" pitchFamily="2" charset="0"/>
                  <a:cs typeface="Futura Condensed"/>
                </a:rPr>
                <a:t>p</a:t>
              </a:r>
              <a:r>
                <a:rPr lang="en-US" sz="1200" dirty="0" smtClean="0">
                  <a:latin typeface="Futura-Condensed-Normal" pitchFamily="2" charset="0"/>
                  <a:cs typeface="Futura Condensed"/>
                </a:rPr>
                <a:t>aper to write down game design elements (optional)</a:t>
              </a:r>
            </a:p>
            <a:p>
              <a:pPr marL="171450" indent="-171450">
                <a:buFont typeface="Wingdings" charset="2"/>
                <a:buChar char="q"/>
              </a:pPr>
              <a:r>
                <a:rPr lang="en-US" sz="1200" dirty="0">
                  <a:latin typeface="Futura-Condensed-Normal" pitchFamily="2" charset="0"/>
                  <a:cs typeface="Futura Condensed"/>
                </a:rPr>
                <a:t>things to sketch with (pencils, pens, markers, etc.)</a:t>
              </a:r>
              <a:endParaRPr lang="en-US" sz="1200" dirty="0" smtClean="0">
                <a:latin typeface="Futura-Condensed-Normal" pitchFamily="2" charset="0"/>
                <a:cs typeface="Futura Condensed"/>
              </a:endParaRPr>
            </a:p>
          </p:txBody>
        </p:sp>
        <p:sp>
          <p:nvSpPr>
            <p:cNvPr id="19" name="TextBox 18"/>
            <p:cNvSpPr txBox="1"/>
            <p:nvPr/>
          </p:nvSpPr>
          <p:spPr>
            <a:xfrm>
              <a:off x="4007796" y="2830659"/>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104914"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4007796" y="3929755"/>
            <a:ext cx="3307404" cy="1326824"/>
            <a:chOff x="3992282" y="2832776"/>
            <a:chExt cx="3307404" cy="1326824"/>
          </a:xfrm>
        </p:grpSpPr>
        <p:sp>
          <p:nvSpPr>
            <p:cNvPr id="84" name="TextBox 83"/>
            <p:cNvSpPr txBox="1"/>
            <p:nvPr/>
          </p:nvSpPr>
          <p:spPr>
            <a:xfrm>
              <a:off x="4089400" y="3328603"/>
              <a:ext cx="3117152" cy="830997"/>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Make a list of your </a:t>
              </a:r>
              <a:r>
                <a:rPr lang="en-US" sz="1200" dirty="0">
                  <a:latin typeface="Futura-Condensed-Normal" pitchFamily="2" charset="0"/>
                  <a:cs typeface="Futura Condensed"/>
                </a:rPr>
                <a:t>favorite </a:t>
              </a:r>
              <a:r>
                <a:rPr lang="en-US" sz="1200" dirty="0" smtClean="0">
                  <a:latin typeface="Futura-Condensed-Normal" pitchFamily="2" charset="0"/>
                  <a:cs typeface="Futura Condensed"/>
                </a:rPr>
                <a:t>games</a:t>
              </a:r>
              <a:r>
                <a:rPr lang="en-US" sz="1200" dirty="0">
                  <a:latin typeface="Futura-Condensed-Normal" pitchFamily="2" charset="0"/>
                  <a:cs typeface="Futura Condensed"/>
                </a:rPr>
                <a:t>.</a:t>
              </a:r>
              <a:endParaRPr lang="en-US" sz="1200" dirty="0" smtClean="0">
                <a:latin typeface="Futura-Condensed-Normal" pitchFamily="2" charset="0"/>
                <a:cs typeface="Futura Condensed"/>
              </a:endParaRPr>
            </a:p>
            <a:p>
              <a:pPr marL="171450" indent="-171450">
                <a:buFont typeface="Lucida Grande"/>
                <a:buChar char="+"/>
              </a:pPr>
              <a:r>
                <a:rPr lang="en-US" sz="1200" dirty="0" smtClean="0">
                  <a:latin typeface="Futura-Condensed-Normal" pitchFamily="2" charset="0"/>
                  <a:cs typeface="Futura Condensed"/>
                </a:rPr>
                <a:t>What do the games have in common?</a:t>
              </a:r>
            </a:p>
            <a:p>
              <a:pPr marL="171450" indent="-171450">
                <a:buFont typeface="Lucida Grande"/>
                <a:buChar char="+"/>
              </a:pPr>
              <a:r>
                <a:rPr lang="en-US" sz="1200" dirty="0" smtClean="0">
                  <a:latin typeface="Futura-Condensed-Normal" pitchFamily="2" charset="0"/>
                  <a:cs typeface="Futura Condensed"/>
                </a:rPr>
                <a:t>What features of their design make them a game?</a:t>
              </a:r>
            </a:p>
            <a:p>
              <a:pPr marL="171450" indent="-171450">
                <a:buFont typeface="Lucida Grande"/>
                <a:buChar char="+"/>
              </a:pPr>
              <a:r>
                <a:rPr lang="en-US" sz="1200" dirty="0" smtClean="0">
                  <a:latin typeface="Futura-Condensed-Normal" pitchFamily="2" charset="0"/>
                  <a:cs typeface="Futura Condensed"/>
                </a:rPr>
                <a:t>Create a list of design elements for your dream game.</a:t>
              </a:r>
            </a:p>
          </p:txBody>
        </p:sp>
        <p:sp>
          <p:nvSpPr>
            <p:cNvPr id="85" name="TextBox 8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86" name="Straight Connector 8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4007796" y="5375233"/>
            <a:ext cx="3307404" cy="1511490"/>
            <a:chOff x="3992282" y="2832776"/>
            <a:chExt cx="3307404" cy="1511490"/>
          </a:xfrm>
        </p:grpSpPr>
        <p:sp>
          <p:nvSpPr>
            <p:cNvPr id="88" name="TextBox 87"/>
            <p:cNvSpPr txBox="1"/>
            <p:nvPr/>
          </p:nvSpPr>
          <p:spPr>
            <a:xfrm>
              <a:off x="4089400" y="3328603"/>
              <a:ext cx="3117152" cy="1015663"/>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the </a:t>
              </a:r>
              <a:r>
                <a:rPr lang="en-US" sz="1200" dirty="0">
                  <a:latin typeface="Futura-Condensed-Normal" pitchFamily="2" charset="0"/>
                  <a:cs typeface="Futura Condensed"/>
                </a:rPr>
                <a:t>dream game </a:t>
              </a:r>
              <a:r>
                <a:rPr lang="en-US" sz="1200" dirty="0" smtClean="0">
                  <a:latin typeface="Futura-Condensed-Normal" pitchFamily="2" charset="0"/>
                  <a:cs typeface="Futura Condensed"/>
                </a:rPr>
                <a:t>lists </a:t>
              </a:r>
              <a:r>
                <a:rPr lang="en-US" sz="1200" dirty="0">
                  <a:latin typeface="Futura-Condensed-Normal" pitchFamily="2" charset="0"/>
                  <a:cs typeface="Futura Condensed"/>
                </a:rPr>
                <a:t>include </a:t>
              </a:r>
              <a:r>
                <a:rPr lang="en-US" sz="1200" dirty="0" smtClean="0">
                  <a:latin typeface="Futura-Condensed-Normal" pitchFamily="2" charset="0"/>
                  <a:cs typeface="Futura Condensed"/>
                </a:rPr>
                <a:t>features of games?</a:t>
              </a:r>
            </a:p>
            <a:p>
              <a:pPr marL="171450" indent="-171450">
                <a:buFont typeface="Lucida Grande"/>
                <a:buChar char="+"/>
              </a:pPr>
              <a:r>
                <a:rPr lang="en-US" sz="1200" dirty="0" smtClean="0">
                  <a:latin typeface="Futura-Condensed-Normal" pitchFamily="2" charset="0"/>
                  <a:cs typeface="Futura Condensed"/>
                </a:rPr>
                <a:t>What design elements are similar or different from the class group list?</a:t>
              </a:r>
            </a:p>
            <a:p>
              <a:pPr marL="171450" indent="-171450">
                <a:buFont typeface="Lucida Grande"/>
                <a:buChar char="+"/>
              </a:pPr>
              <a:r>
                <a:rPr lang="en-US" sz="1200" dirty="0" smtClean="0">
                  <a:latin typeface="Futura-Condensed-Normal" pitchFamily="2" charset="0"/>
                  <a:cs typeface="Futura Condensed"/>
                </a:rPr>
                <a:t>What do the lists tell you about the kinds of games and the types of play your students enjoy?</a:t>
              </a:r>
            </a:p>
          </p:txBody>
        </p:sp>
        <p:sp>
          <p:nvSpPr>
            <p:cNvPr id="89" name="TextBox 8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90" name="Straight Connector 8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57995" y="7630731"/>
            <a:ext cx="6857205" cy="352518"/>
            <a:chOff x="457995" y="7630731"/>
            <a:chExt cx="6857205" cy="352518"/>
          </a:xfrm>
        </p:grpSpPr>
        <p:sp>
          <p:nvSpPr>
            <p:cNvPr id="52" name="TextBox 51"/>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56" name="Straight Connector 55"/>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58" name="Straight Connector 57"/>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4104914" y="8217641"/>
            <a:ext cx="3117152" cy="1158779"/>
            <a:chOff x="3746748" y="8217641"/>
            <a:chExt cx="3475318" cy="1158779"/>
          </a:xfrm>
        </p:grpSpPr>
        <p:sp>
          <p:nvSpPr>
            <p:cNvPr id="64" name="TextBox 63"/>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65" name="Group 64"/>
            <p:cNvGrpSpPr/>
            <p:nvPr/>
          </p:nvGrpSpPr>
          <p:grpSpPr>
            <a:xfrm>
              <a:off x="4076948" y="8385986"/>
              <a:ext cx="3145118" cy="883399"/>
              <a:chOff x="3891832" y="8385983"/>
              <a:chExt cx="3321768" cy="883398"/>
            </a:xfrm>
          </p:grpSpPr>
          <p:cxnSp>
            <p:nvCxnSpPr>
              <p:cNvPr id="69" name="Straight Connector 68"/>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8" name="TextBox 77"/>
          <p:cNvSpPr txBox="1"/>
          <p:nvPr/>
        </p:nvSpPr>
        <p:spPr>
          <a:xfrm>
            <a:off x="551129" y="8142739"/>
            <a:ext cx="3231204" cy="46166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Invite students to refer </a:t>
            </a:r>
            <a:r>
              <a:rPr lang="en-US" sz="1200" dirty="0">
                <a:latin typeface="Futura-Condensed-Normal" pitchFamily="2" charset="0"/>
                <a:cs typeface="Futura Condensed"/>
              </a:rPr>
              <a:t>back to this dream game list while programming games in other Unit 4 activities</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grpSp>
        <p:nvGrpSpPr>
          <p:cNvPr id="99" name="Group 98"/>
          <p:cNvGrpSpPr/>
          <p:nvPr/>
        </p:nvGrpSpPr>
        <p:grpSpPr>
          <a:xfrm>
            <a:off x="3669537" y="794340"/>
            <a:ext cx="442062" cy="1123360"/>
            <a:chOff x="2853673" y="794340"/>
            <a:chExt cx="442062" cy="1123360"/>
          </a:xfrm>
        </p:grpSpPr>
        <p:cxnSp>
          <p:nvCxnSpPr>
            <p:cNvPr id="102" name="Straight Connector 101"/>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06" name="TextBox 105"/>
          <p:cNvSpPr txBox="1"/>
          <p:nvPr/>
        </p:nvSpPr>
        <p:spPr>
          <a:xfrm>
            <a:off x="2535516" y="169420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15–30 MINUTES</a:t>
            </a:r>
          </a:p>
        </p:txBody>
      </p:sp>
      <p:pic>
        <p:nvPicPr>
          <p:cNvPr id="107" name="Picture 106" descr="15mi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9001" y="1754376"/>
            <a:ext cx="324022" cy="324022"/>
          </a:xfrm>
          <a:prstGeom prst="rect">
            <a:avLst/>
          </a:prstGeom>
        </p:spPr>
      </p:pic>
      <p:grpSp>
        <p:nvGrpSpPr>
          <p:cNvPr id="6" name="Group 5"/>
          <p:cNvGrpSpPr/>
          <p:nvPr/>
        </p:nvGrpSpPr>
        <p:grpSpPr>
          <a:xfrm>
            <a:off x="551130" y="0"/>
            <a:ext cx="493776" cy="2791968"/>
            <a:chOff x="551130" y="0"/>
            <a:chExt cx="493776" cy="2791968"/>
          </a:xfrm>
        </p:grpSpPr>
        <p:pic>
          <p:nvPicPr>
            <p:cNvPr id="5" name="Picture 4"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46" name="TextBox 45"/>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
        <p:nvSpPr>
          <p:cNvPr id="47" name="Isosceles Triangle 46"/>
          <p:cNvSpPr/>
          <p:nvPr/>
        </p:nvSpPr>
        <p:spPr>
          <a:xfrm>
            <a:off x="551130" y="2542158"/>
            <a:ext cx="479582" cy="243905"/>
          </a:xfrm>
          <a:prstGeom prst="triangle">
            <a:avLst>
              <a:gd name="adj" fmla="val 51144"/>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utura-Condensed-Normal" pitchFamily="2" charset="0"/>
            </a:endParaRPr>
          </a:p>
        </p:txBody>
      </p:sp>
      <p:sp>
        <p:nvSpPr>
          <p:cNvPr id="4" name="Slide Number Placeholder 3"/>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74</a:t>
            </a:r>
            <a:endParaRPr lang="en-US" dirty="0">
              <a:latin typeface="Futura-Condensed-Normal" pitchFamily="2" charset="0"/>
            </a:endParaRPr>
          </a:p>
        </p:txBody>
      </p:sp>
    </p:spTree>
    <p:extLst>
      <p:ext uri="{BB962C8B-B14F-4D97-AF65-F5344CB8AC3E}">
        <p14:creationId xmlns:p14="http://schemas.microsoft.com/office/powerpoint/2010/main" xmlns="" val="2152773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t4dreamgamelist.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0" y="0"/>
            <a:ext cx="7772400" cy="10058400"/>
          </a:xfrm>
          <a:prstGeom prst="rect">
            <a:avLst/>
          </a:prstGeom>
        </p:spPr>
      </p:pic>
    </p:spTree>
    <p:extLst>
      <p:ext uri="{BB962C8B-B14F-4D97-AF65-F5344CB8AC3E}">
        <p14:creationId xmlns:p14="http://schemas.microsoft.com/office/powerpoint/2010/main" xmlns="" val="619325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57200" y="2832776"/>
            <a:ext cx="3324338" cy="4189145"/>
            <a:chOff x="422410" y="2832776"/>
            <a:chExt cx="3324338" cy="4189145"/>
          </a:xfrm>
        </p:grpSpPr>
        <p:sp>
          <p:nvSpPr>
            <p:cNvPr id="14" name="TextBox 13"/>
            <p:cNvSpPr txBox="1"/>
            <p:nvPr/>
          </p:nvSpPr>
          <p:spPr>
            <a:xfrm>
              <a:off x="515544" y="3328603"/>
              <a:ext cx="3231204" cy="369331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spc="-20" dirty="0" smtClean="0">
                  <a:latin typeface="Futura-Condensed-Normal" pitchFamily="2" charset="0"/>
                  <a:cs typeface="Futura Condensed"/>
                </a:rPr>
                <a:t>In this activity, students will create a starter game project that can be revisited and extended during the Score, Extensions, and Interactions activities. Optionally</a:t>
              </a:r>
              <a:r>
                <a:rPr lang="en-US" sz="1200" spc="-20" dirty="0">
                  <a:latin typeface="Futura-Condensed-Normal" pitchFamily="2" charset="0"/>
                  <a:cs typeface="Futura Condensed"/>
                </a:rPr>
                <a:t>, show </a:t>
              </a:r>
              <a:r>
                <a:rPr lang="en-US" sz="1200" spc="-20" dirty="0" smtClean="0">
                  <a:latin typeface="Futura-Condensed-Normal" pitchFamily="2" charset="0"/>
                  <a:cs typeface="Futura Condensed"/>
                </a:rPr>
                <a:t>the Maze, Pong, and Scrolling example starter projects, and have </a:t>
              </a:r>
              <a:r>
                <a:rPr lang="en-US" sz="1200" spc="-20" dirty="0">
                  <a:latin typeface="Futura-Condensed-Normal" pitchFamily="2" charset="0"/>
                  <a:cs typeface="Futura Condensed"/>
                </a:rPr>
                <a:t>the Maze, Pong, and Scrolling </a:t>
              </a:r>
              <a:r>
                <a:rPr lang="en-US" sz="1200" spc="-20" dirty="0" smtClean="0">
                  <a:latin typeface="Futura-Condensed-Normal" pitchFamily="2" charset="0"/>
                  <a:cs typeface="Futura Condensed"/>
                </a:rPr>
                <a:t>handouts </a:t>
              </a:r>
              <a:r>
                <a:rPr lang="en-US" sz="1200" spc="-20" dirty="0">
                  <a:latin typeface="Futura-Condensed-Normal" pitchFamily="2" charset="0"/>
                  <a:cs typeface="Futura Condensed"/>
                </a:rPr>
                <a:t>available to guide </a:t>
              </a:r>
              <a:r>
                <a:rPr lang="en-US" sz="1200" spc="-20" dirty="0" smtClean="0">
                  <a:latin typeface="Futura-Condensed-Normal" pitchFamily="2" charset="0"/>
                  <a:cs typeface="Futura Condensed"/>
                </a:rPr>
                <a:t>students.</a:t>
              </a:r>
            </a:p>
            <a:p>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Choose one game project to facilitate as a class or let students choose which game they want to create: maze, pong, or scrolling. Give students time to start building their games or let them remix one of the starter projects.</a:t>
              </a:r>
            </a:p>
            <a:p>
              <a:pPr marL="171450" indent="-171450">
                <a:buFont typeface="Wingdings" charset="2"/>
                <a:buChar char="q"/>
              </a:pPr>
              <a:endParaRPr lang="en-US" sz="600" dirty="0" smtClean="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Encourage students to get feedback on their games-in-progress. </a:t>
              </a:r>
              <a:r>
                <a:rPr lang="en-US" sz="1200" dirty="0">
                  <a:latin typeface="Futura-Condensed-Normal" pitchFamily="2" charset="0"/>
                  <a:cs typeface="Futura Condensed"/>
                </a:rPr>
                <a:t>We suggest </a:t>
              </a:r>
              <a:r>
                <a:rPr lang="en-US" sz="1200" dirty="0" smtClean="0">
                  <a:latin typeface="Futura-Condensed-Normal" pitchFamily="2" charset="0"/>
                  <a:cs typeface="Futura Condensed"/>
                </a:rPr>
                <a:t>the feedback </a:t>
              </a:r>
              <a:r>
                <a:rPr lang="en-US" sz="1200" dirty="0">
                  <a:latin typeface="Futura-Condensed-Normal" pitchFamily="2" charset="0"/>
                  <a:cs typeface="Futura Condensed"/>
                </a:rPr>
                <a:t>f</a:t>
              </a:r>
              <a:r>
                <a:rPr lang="en-US" sz="1200" dirty="0" smtClean="0">
                  <a:latin typeface="Futura-Condensed-Normal" pitchFamily="2" charset="0"/>
                  <a:cs typeface="Futura Condensed"/>
                </a:rPr>
                <a:t>air activity: half of the students stay in their seats with their projects open while the other half walks around exploring projects, asking questions, and giving feedback, then switch sides. Optionally, have students add their final game projects to the Games studio or a class studio.</a:t>
              </a:r>
            </a:p>
            <a:p>
              <a:pPr marL="171450" indent="-171450">
                <a:buFont typeface="Wingdings" charset="2"/>
                <a:buChar char="q"/>
              </a:pPr>
              <a:endParaRPr lang="en-US" sz="600" dirty="0">
                <a:latin typeface="Futura-Condensed-Normal" pitchFamily="2" charset="0"/>
                <a:cs typeface="Futura Condensed"/>
              </a:endParaRPr>
            </a:p>
            <a:p>
              <a:pPr marL="171450" indent="-171450">
                <a:buFont typeface="Wingdings" charset="2"/>
                <a:buChar char="q"/>
              </a:pPr>
              <a:r>
                <a:rPr lang="en-US" sz="1200" dirty="0" smtClean="0">
                  <a:latin typeface="Futura-Condensed-Normal" pitchFamily="2" charset="0"/>
                  <a:cs typeface="Futura Condensed"/>
                </a:rPr>
                <a:t>Ask </a:t>
              </a:r>
              <a:r>
                <a:rPr lang="en-US" sz="1200" dirty="0">
                  <a:latin typeface="Futura-Condensed-Normal" pitchFamily="2" charset="0"/>
                  <a:cs typeface="Futura Condensed"/>
                </a:rPr>
                <a:t>students to respond to the reflection prompts in their design journals or in a group discussion.</a:t>
              </a:r>
            </a:p>
          </p:txBody>
        </p:sp>
        <p:sp>
          <p:nvSpPr>
            <p:cNvPr id="15" name="TextBox 14"/>
            <p:cNvSpPr txBox="1"/>
            <p:nvPr/>
          </p:nvSpPr>
          <p:spPr>
            <a:xfrm>
              <a:off x="422410"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ACTIVITY DESCRIPTION</a:t>
              </a:r>
              <a:endParaRPr lang="en-US" sz="1600" dirty="0">
                <a:latin typeface="Futura-Condensed-Normal" pitchFamily="2" charset="0"/>
                <a:cs typeface="Futura Condensed"/>
              </a:endParaRPr>
            </a:p>
          </p:txBody>
        </p:sp>
        <p:cxnSp>
          <p:nvCxnSpPr>
            <p:cNvPr id="17" name="Straight Connector 16"/>
            <p:cNvCxnSpPr/>
            <p:nvPr/>
          </p:nvCxnSpPr>
          <p:spPr>
            <a:xfrm flipV="1">
              <a:off x="515544" y="3163625"/>
              <a:ext cx="3231204" cy="838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214625" y="795405"/>
            <a:ext cx="2999848" cy="1415772"/>
          </a:xfrm>
          <a:prstGeom prst="rect">
            <a:avLst/>
          </a:prstGeom>
          <a:noFill/>
          <a:ln w="6350" cmpd="sng">
            <a:solidFill>
              <a:schemeClr val="tx1"/>
            </a:solidFill>
            <a:prstDash val="dash"/>
          </a:ln>
        </p:spPr>
        <p:txBody>
          <a:bodyPr wrap="square" rtlCol="0">
            <a:spAutoFit/>
          </a:bodyPr>
          <a:lstStyle/>
          <a:p>
            <a:r>
              <a:rPr lang="en-US" sz="1400" dirty="0" smtClean="0">
                <a:latin typeface="Futura-Condensed-Normal" pitchFamily="2" charset="0"/>
                <a:cs typeface="Futura Condensed"/>
              </a:rPr>
              <a:t>OBJECTIVES</a:t>
            </a:r>
          </a:p>
          <a:p>
            <a:r>
              <a:rPr lang="en-US" sz="1200" dirty="0" smtClean="0">
                <a:latin typeface="Futura-Condensed-Normal" pitchFamily="2" charset="0"/>
                <a:cs typeface="Futura Condensed"/>
              </a:rPr>
              <a:t>By completing this activity, students will:</a:t>
            </a:r>
          </a:p>
          <a:p>
            <a:pPr marL="171450" indent="-171450">
              <a:buFont typeface="Lucida Grande"/>
              <a:buChar char="+"/>
            </a:pPr>
            <a:r>
              <a:rPr lang="en-US" sz="1200" dirty="0">
                <a:latin typeface="Futura-Condensed-Normal" pitchFamily="2" charset="0"/>
                <a:cs typeface="Futura Condensed"/>
              </a:rPr>
              <a:t>develop greater fluency with computational concepts </a:t>
            </a:r>
            <a:r>
              <a:rPr lang="en-US" sz="1200" dirty="0" smtClean="0">
                <a:latin typeface="Futura-Condensed-Normal" pitchFamily="2" charset="0"/>
                <a:cs typeface="Futura Condensed"/>
              </a:rPr>
              <a:t>(conditionals</a:t>
            </a:r>
            <a:r>
              <a:rPr lang="en-US" sz="1200" dirty="0">
                <a:latin typeface="Futura-Condensed-Normal" pitchFamily="2" charset="0"/>
                <a:cs typeface="Futura Condensed"/>
              </a:rPr>
              <a:t>, operators, data) and practices </a:t>
            </a:r>
            <a:r>
              <a:rPr lang="en-US" sz="1200" dirty="0" smtClean="0">
                <a:latin typeface="Futura-Condensed-Normal" pitchFamily="2" charset="0"/>
                <a:cs typeface="Futura Condensed"/>
              </a:rPr>
              <a:t>(experimenting and iterating, </a:t>
            </a:r>
            <a:r>
              <a:rPr lang="en-US" sz="1200" dirty="0">
                <a:latin typeface="Futura-Condensed-Normal" pitchFamily="2" charset="0"/>
                <a:cs typeface="Futura Condensed"/>
              </a:rPr>
              <a:t>testing and debugging, reusing and remixing, abstracting and modularizing) by working on </a:t>
            </a:r>
            <a:r>
              <a:rPr lang="en-US" sz="1200" dirty="0" smtClean="0">
                <a:latin typeface="Futura-Condensed-Normal" pitchFamily="2" charset="0"/>
                <a:cs typeface="Futura Condensed"/>
              </a:rPr>
              <a:t>a self-directed game project</a:t>
            </a:r>
            <a:endParaRPr lang="en-US" sz="1200" dirty="0">
              <a:latin typeface="Futura-Condensed-Normal" pitchFamily="2" charset="0"/>
              <a:cs typeface="Futura Condensed"/>
            </a:endParaRPr>
          </a:p>
        </p:txBody>
      </p:sp>
      <p:grpSp>
        <p:nvGrpSpPr>
          <p:cNvPr id="22" name="Group 21"/>
          <p:cNvGrpSpPr/>
          <p:nvPr/>
        </p:nvGrpSpPr>
        <p:grpSpPr>
          <a:xfrm>
            <a:off x="4007796" y="2832776"/>
            <a:ext cx="3307404" cy="2619485"/>
            <a:chOff x="3992282" y="2832776"/>
            <a:chExt cx="3307404" cy="2619485"/>
          </a:xfrm>
        </p:grpSpPr>
        <p:sp>
          <p:nvSpPr>
            <p:cNvPr id="18" name="TextBox 17"/>
            <p:cNvSpPr txBox="1"/>
            <p:nvPr/>
          </p:nvSpPr>
          <p:spPr>
            <a:xfrm>
              <a:off x="4089400" y="3328603"/>
              <a:ext cx="3117152" cy="2123658"/>
            </a:xfrm>
            <a:prstGeom prst="rect">
              <a:avLst/>
            </a:prstGeom>
            <a:noFill/>
            <a:ln w="6350" cmpd="sng">
              <a:solidFill>
                <a:schemeClr val="tx1"/>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Maze handout</a:t>
              </a:r>
              <a:endParaRPr lang="en-US" sz="12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Maze </a:t>
              </a:r>
              <a:r>
                <a:rPr lang="en-US" sz="1200" dirty="0">
                  <a:latin typeface="Futura-Condensed-Normal" pitchFamily="2" charset="0"/>
                  <a:cs typeface="Futura Condensed"/>
                </a:rPr>
                <a:t>e</a:t>
              </a:r>
              <a:r>
                <a:rPr lang="en-US" sz="1200" dirty="0" smtClean="0">
                  <a:latin typeface="Futura-Condensed-Normal" pitchFamily="2" charset="0"/>
                  <a:cs typeface="Futura Condensed"/>
                </a:rPr>
                <a:t>xample </a:t>
              </a:r>
              <a:r>
                <a:rPr lang="en-US" sz="1200" dirty="0">
                  <a:latin typeface="Futura-Condensed-Normal" pitchFamily="2" charset="0"/>
                  <a:cs typeface="Futura Condensed"/>
                </a:rPr>
                <a:t>s</a:t>
              </a:r>
              <a:r>
                <a:rPr lang="en-US" sz="1200" dirty="0" smtClean="0">
                  <a:latin typeface="Futura-Condensed-Normal" pitchFamily="2" charset="0"/>
                  <a:cs typeface="Futura Condensed"/>
                </a:rPr>
                <a:t>tarter project</a:t>
              </a:r>
              <a:br>
                <a:rPr lang="en-US" sz="1200" dirty="0" smtClean="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/projects/</a:t>
              </a:r>
              <a:r>
                <a:rPr lang="en-US" sz="1200" dirty="0" smtClean="0">
                  <a:latin typeface="Futura-Condensed-Normal" pitchFamily="2" charset="0"/>
                  <a:cs typeface="Futura Condensed"/>
                </a:rPr>
                <a:t>11414041</a:t>
              </a:r>
            </a:p>
            <a:p>
              <a:pPr marL="171450" indent="-171450">
                <a:buFont typeface="Wingdings" charset="2"/>
                <a:buChar char="q"/>
              </a:pPr>
              <a:r>
                <a:rPr lang="en-US" sz="1200" dirty="0" smtClean="0">
                  <a:latin typeface="Futura-Condensed-Normal" pitchFamily="2" charset="0"/>
                  <a:cs typeface="Futura Condensed"/>
                </a:rPr>
                <a:t>Pong handout</a:t>
              </a:r>
              <a:endParaRPr lang="en-US" sz="1200" dirty="0">
                <a:latin typeface="Futura-Condensed-Normal" pitchFamily="2" charset="0"/>
                <a:cs typeface="Futura Condensed"/>
              </a:endParaRPr>
            </a:p>
            <a:p>
              <a:pPr marL="171450" indent="-171450">
                <a:buFont typeface="Wingdings" charset="2"/>
                <a:buChar char="q"/>
              </a:pPr>
              <a:r>
                <a:rPr lang="en-US" sz="1200" spc="-20" dirty="0" smtClean="0">
                  <a:latin typeface="Futura-Condensed-Normal" pitchFamily="2" charset="0"/>
                  <a:cs typeface="Futura Condensed"/>
                </a:rPr>
                <a:t>Pong </a:t>
              </a:r>
              <a:r>
                <a:rPr lang="en-US" sz="1200" dirty="0">
                  <a:latin typeface="Futura-Condensed-Normal" pitchFamily="2" charset="0"/>
                  <a:cs typeface="Futura Condensed"/>
                </a:rPr>
                <a:t>e</a:t>
              </a:r>
              <a:r>
                <a:rPr lang="en-US" sz="1200" dirty="0" smtClean="0">
                  <a:latin typeface="Futura-Condensed-Normal" pitchFamily="2" charset="0"/>
                  <a:cs typeface="Futura Condensed"/>
                </a:rPr>
                <a:t>xample </a:t>
              </a:r>
              <a:r>
                <a:rPr lang="en-US" sz="1200" dirty="0">
                  <a:latin typeface="Futura-Condensed-Normal" pitchFamily="2" charset="0"/>
                  <a:cs typeface="Futura Condensed"/>
                </a:rPr>
                <a:t>s</a:t>
              </a:r>
              <a:r>
                <a:rPr lang="en-US" sz="1200" dirty="0" smtClean="0">
                  <a:latin typeface="Futura-Condensed-Normal" pitchFamily="2" charset="0"/>
                  <a:cs typeface="Futura Condensed"/>
                </a:rPr>
                <a:t>tarter project</a:t>
              </a:r>
              <a:endParaRPr lang="en-US" sz="1200" dirty="0">
                <a:latin typeface="Futura-Condensed-Normal" pitchFamily="2" charset="0"/>
                <a:cs typeface="Futura Condensed"/>
              </a:endParaRPr>
            </a:p>
            <a:p>
              <a:r>
                <a:rPr lang="en-US" sz="1200" dirty="0">
                  <a:latin typeface="Futura-Condensed-Normal" pitchFamily="2" charset="0"/>
                  <a:cs typeface="Futura Condensed"/>
                </a:rPr>
                <a:t>      </a:t>
              </a:r>
              <a:r>
                <a:rPr lang="en-US" sz="1200" dirty="0" smtClean="0">
                  <a:latin typeface="Futura-Condensed-Normal" pitchFamily="2" charset="0"/>
                  <a:cs typeface="Futura Condensed"/>
                </a:rPr>
                <a:t>http://</a:t>
              </a:r>
              <a:r>
                <a:rPr lang="en-US" sz="1200" dirty="0" err="1" smtClean="0">
                  <a:latin typeface="Futura-Condensed-Normal" pitchFamily="2" charset="0"/>
                  <a:cs typeface="Futura Condensed"/>
                </a:rPr>
                <a:t>scratch.mit.edu</a:t>
              </a:r>
              <a:r>
                <a:rPr lang="en-US" sz="1200" dirty="0">
                  <a:latin typeface="Futura-Condensed-Normal" pitchFamily="2" charset="0"/>
                  <a:cs typeface="Futura Condensed"/>
                </a:rPr>
                <a:t>/projects/</a:t>
              </a:r>
              <a:r>
                <a:rPr lang="en-US" sz="1200" dirty="0" smtClean="0">
                  <a:latin typeface="Futura-Condensed-Normal" pitchFamily="2" charset="0"/>
                  <a:cs typeface="Futura Condensed"/>
                </a:rPr>
                <a:t>10128515</a:t>
              </a:r>
            </a:p>
            <a:p>
              <a:pPr marL="171450" indent="-171450">
                <a:buFont typeface="Wingdings" charset="2"/>
                <a:buChar char="q"/>
              </a:pPr>
              <a:r>
                <a:rPr lang="en-US" sz="1200" dirty="0" smtClean="0">
                  <a:latin typeface="Futura-Condensed-Normal" pitchFamily="2" charset="0"/>
                  <a:cs typeface="Futura Condensed"/>
                </a:rPr>
                <a:t>Scrolling handout</a:t>
              </a:r>
            </a:p>
            <a:p>
              <a:pPr marL="171450" indent="-171450">
                <a:buFont typeface="Wingdings" charset="2"/>
                <a:buChar char="q"/>
              </a:pPr>
              <a:r>
                <a:rPr lang="en-US" sz="1200" spc="-20" dirty="0" smtClean="0">
                  <a:latin typeface="Futura-Condensed-Normal" pitchFamily="2" charset="0"/>
                  <a:cs typeface="Futura Condensed"/>
                </a:rPr>
                <a:t>Scrolling example </a:t>
              </a:r>
              <a:r>
                <a:rPr lang="en-US" sz="1200" dirty="0">
                  <a:latin typeface="Futura-Condensed-Normal" pitchFamily="2" charset="0"/>
                  <a:cs typeface="Futura Condensed"/>
                </a:rPr>
                <a:t>s</a:t>
              </a:r>
              <a:r>
                <a:rPr lang="en-US" sz="1200" dirty="0" smtClean="0">
                  <a:latin typeface="Futura-Condensed-Normal" pitchFamily="2" charset="0"/>
                  <a:cs typeface="Futura Condensed"/>
                </a:rPr>
                <a:t>tarter project</a:t>
              </a:r>
              <a:endParaRPr lang="en-US" sz="1200" dirty="0">
                <a:latin typeface="Futura-Condensed-Normal" pitchFamily="2" charset="0"/>
                <a:cs typeface="Futura Condensed"/>
              </a:endParaRPr>
            </a:p>
            <a:p>
              <a:r>
                <a:rPr lang="en-US" sz="1200" dirty="0">
                  <a:latin typeface="Futura-Condensed-Normal" pitchFamily="2" charset="0"/>
                  <a:cs typeface="Futura Condensed"/>
                </a:rPr>
                <a:t>      http://scratch.mit.edu/projects/</a:t>
              </a:r>
              <a:r>
                <a:rPr lang="en-US" sz="1200" dirty="0" smtClean="0">
                  <a:latin typeface="Futura-Condensed-Normal" pitchFamily="2" charset="0"/>
                  <a:cs typeface="Futura Condensed"/>
                </a:rPr>
                <a:t>22162012</a:t>
              </a:r>
            </a:p>
            <a:p>
              <a:pPr marL="171450" indent="-171450">
                <a:buFont typeface="Wingdings" charset="2"/>
                <a:buChar char="q"/>
              </a:pPr>
              <a:r>
                <a:rPr lang="en-US" sz="1200" dirty="0" smtClean="0">
                  <a:latin typeface="Futura-Condensed-Normal" pitchFamily="2" charset="0"/>
                  <a:cs typeface="Futura Condensed"/>
                </a:rPr>
                <a:t>Games </a:t>
              </a:r>
              <a:r>
                <a:rPr lang="en-US" sz="1200" dirty="0">
                  <a:latin typeface="Futura-Condensed-Normal" pitchFamily="2" charset="0"/>
                  <a:cs typeface="Futura Condensed"/>
                </a:rPr>
                <a:t>s</a:t>
              </a:r>
              <a:r>
                <a:rPr lang="en-US" sz="1200" dirty="0" smtClean="0">
                  <a:latin typeface="Futura-Condensed-Normal" pitchFamily="2" charset="0"/>
                  <a:cs typeface="Futura Condensed"/>
                </a:rPr>
                <a:t>tudio</a:t>
              </a:r>
              <a:r>
                <a:rPr lang="en-US" sz="1200" dirty="0">
                  <a:latin typeface="Futura-Condensed-Normal" pitchFamily="2" charset="0"/>
                  <a:cs typeface="Futura Condensed"/>
                </a:rPr>
                <a:t/>
              </a:r>
              <a:br>
                <a:rPr lang="en-US" sz="1200" dirty="0">
                  <a:latin typeface="Futura-Condensed-Normal" pitchFamily="2" charset="0"/>
                  <a:cs typeface="Futura Condensed"/>
                </a:rPr>
              </a:br>
              <a:r>
                <a:rPr lang="en-US" sz="1200" dirty="0">
                  <a:latin typeface="Futura-Condensed-Normal" pitchFamily="2" charset="0"/>
                  <a:cs typeface="Futura Condensed"/>
                </a:rPr>
                <a:t>http://</a:t>
              </a:r>
              <a:r>
                <a:rPr lang="en-US" sz="1200" dirty="0" err="1">
                  <a:latin typeface="Futura-Condensed-Normal" pitchFamily="2" charset="0"/>
                  <a:cs typeface="Futura Condensed"/>
                </a:rPr>
                <a:t>scratch.mit.edu</a:t>
              </a:r>
              <a:r>
                <a:rPr lang="en-US" sz="1200" dirty="0">
                  <a:latin typeface="Futura-Condensed-Normal" pitchFamily="2" charset="0"/>
                  <a:cs typeface="Futura Condensed"/>
                </a:rPr>
                <a:t>/studios/</a:t>
              </a:r>
              <a:r>
                <a:rPr lang="en-US" sz="1200" dirty="0" smtClean="0">
                  <a:latin typeface="Futura-Condensed-Normal" pitchFamily="2" charset="0"/>
                  <a:cs typeface="Futura Condensed"/>
                </a:rPr>
                <a:t>487504</a:t>
              </a:r>
            </a:p>
          </p:txBody>
        </p:sp>
        <p:sp>
          <p:nvSpPr>
            <p:cNvPr id="19" name="TextBox 18"/>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RESOURCES</a:t>
              </a:r>
              <a:endParaRPr lang="en-US" sz="1600" dirty="0">
                <a:latin typeface="Futura-Condensed-Normal" pitchFamily="2" charset="0"/>
                <a:cs typeface="Futura Condensed"/>
              </a:endParaRPr>
            </a:p>
          </p:txBody>
        </p:sp>
        <p:cxnSp>
          <p:nvCxnSpPr>
            <p:cNvPr id="20" name="Straight Connector 19"/>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007796" y="5569863"/>
            <a:ext cx="3307404" cy="957492"/>
            <a:chOff x="3992282" y="2832776"/>
            <a:chExt cx="3307404" cy="957492"/>
          </a:xfrm>
        </p:grpSpPr>
        <p:sp>
          <p:nvSpPr>
            <p:cNvPr id="60" name="TextBox 59"/>
            <p:cNvSpPr txBox="1"/>
            <p:nvPr/>
          </p:nvSpPr>
          <p:spPr>
            <a:xfrm>
              <a:off x="4089400" y="3328603"/>
              <a:ext cx="3117152" cy="461665"/>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What </a:t>
              </a:r>
              <a:r>
                <a:rPr lang="en-US" sz="1200" dirty="0">
                  <a:latin typeface="Futura-Condensed-Normal" pitchFamily="2" charset="0"/>
                  <a:cs typeface="Futura Condensed"/>
                </a:rPr>
                <a:t>was challenging about designing your game</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What are you proud of?</a:t>
              </a:r>
            </a:p>
          </p:txBody>
        </p:sp>
        <p:sp>
          <p:nvSpPr>
            <p:cNvPr id="61" name="TextBox 60"/>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REFLECTION PROMPTS</a:t>
              </a:r>
              <a:endParaRPr lang="en-US" sz="1600" dirty="0">
                <a:latin typeface="Futura-Condensed-Normal" pitchFamily="2" charset="0"/>
                <a:cs typeface="Futura Condensed"/>
              </a:endParaRPr>
            </a:p>
          </p:txBody>
        </p:sp>
        <p:cxnSp>
          <p:nvCxnSpPr>
            <p:cNvPr id="62" name="Straight Connector 61"/>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007796" y="6636639"/>
            <a:ext cx="3307404" cy="772826"/>
            <a:chOff x="3992282" y="2832776"/>
            <a:chExt cx="3307404" cy="772826"/>
          </a:xfrm>
        </p:grpSpPr>
        <p:sp>
          <p:nvSpPr>
            <p:cNvPr id="64" name="TextBox 63"/>
            <p:cNvSpPr txBox="1"/>
            <p:nvPr/>
          </p:nvSpPr>
          <p:spPr>
            <a:xfrm>
              <a:off x="4089400" y="3328603"/>
              <a:ext cx="3117152" cy="276999"/>
            </a:xfrm>
            <a:prstGeom prst="rect">
              <a:avLst/>
            </a:prstGeom>
            <a:noFill/>
            <a:ln w="6350" cmpd="sng">
              <a:solidFill>
                <a:schemeClr val="tx1"/>
              </a:solid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Do games include conditionals, operators, and data?</a:t>
              </a:r>
            </a:p>
          </p:txBody>
        </p:sp>
        <p:sp>
          <p:nvSpPr>
            <p:cNvPr id="65" name="TextBox 64"/>
            <p:cNvSpPr txBox="1"/>
            <p:nvPr/>
          </p:nvSpPr>
          <p:spPr>
            <a:xfrm>
              <a:off x="3992282" y="2832776"/>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REVIEWING STUDENT WORK</a:t>
              </a:r>
              <a:endParaRPr lang="en-US" sz="1600" dirty="0">
                <a:latin typeface="Futura-Condensed-Normal" pitchFamily="2" charset="0"/>
                <a:cs typeface="Futura Condensed"/>
              </a:endParaRPr>
            </a:p>
          </p:txBody>
        </p:sp>
        <p:cxnSp>
          <p:nvCxnSpPr>
            <p:cNvPr id="66" name="Straight Connector 65"/>
            <p:cNvCxnSpPr/>
            <p:nvPr/>
          </p:nvCxnSpPr>
          <p:spPr>
            <a:xfrm flipV="1">
              <a:off x="4089400" y="3163625"/>
              <a:ext cx="3117152" cy="85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57995" y="7630731"/>
            <a:ext cx="6857205" cy="352518"/>
            <a:chOff x="457995" y="7630731"/>
            <a:chExt cx="6857205" cy="352518"/>
          </a:xfrm>
        </p:grpSpPr>
        <p:sp>
          <p:nvSpPr>
            <p:cNvPr id="54" name="TextBox 53"/>
            <p:cNvSpPr txBox="1"/>
            <p:nvPr/>
          </p:nvSpPr>
          <p:spPr>
            <a:xfrm>
              <a:off x="457995" y="7641903"/>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a:t>
              </a:r>
              <a:endParaRPr lang="en-US" sz="1600" dirty="0">
                <a:latin typeface="Futura-Condensed-Normal" pitchFamily="2" charset="0"/>
                <a:cs typeface="Futura Condensed"/>
              </a:endParaRPr>
            </a:p>
          </p:txBody>
        </p:sp>
        <p:cxnSp>
          <p:nvCxnSpPr>
            <p:cNvPr id="67" name="Straight Connector 66"/>
            <p:cNvCxnSpPr/>
            <p:nvPr/>
          </p:nvCxnSpPr>
          <p:spPr>
            <a:xfrm flipV="1">
              <a:off x="551129" y="7969285"/>
              <a:ext cx="6670937" cy="13964"/>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07796" y="7630731"/>
              <a:ext cx="3307404" cy="338554"/>
            </a:xfrm>
            <a:prstGeom prst="rect">
              <a:avLst/>
            </a:prstGeom>
            <a:noFill/>
          </p:spPr>
          <p:txBody>
            <a:bodyPr wrap="square" rtlCol="0">
              <a:spAutoFit/>
            </a:bodyPr>
            <a:lstStyle/>
            <a:p>
              <a:r>
                <a:rPr lang="en-US" sz="1600" dirty="0" smtClean="0">
                  <a:latin typeface="Futura-Condensed-Normal" pitchFamily="2" charset="0"/>
                  <a:cs typeface="Futura Condensed"/>
                </a:rPr>
                <a:t>NOTES TO SELF</a:t>
              </a:r>
              <a:endParaRPr lang="en-US" sz="1600" dirty="0">
                <a:latin typeface="Futura-Condensed-Normal" pitchFamily="2" charset="0"/>
                <a:cs typeface="Futura Condensed"/>
              </a:endParaRPr>
            </a:p>
          </p:txBody>
        </p:sp>
      </p:grpSp>
      <p:cxnSp>
        <p:nvCxnSpPr>
          <p:cNvPr id="70" name="Straight Connector 69"/>
          <p:cNvCxnSpPr/>
          <p:nvPr/>
        </p:nvCxnSpPr>
        <p:spPr>
          <a:xfrm>
            <a:off x="3857013" y="8086975"/>
            <a:ext cx="0" cy="1805476"/>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4104914" y="8217641"/>
            <a:ext cx="3117152" cy="1158779"/>
            <a:chOff x="3746748" y="8217641"/>
            <a:chExt cx="3475318" cy="1158779"/>
          </a:xfrm>
        </p:grpSpPr>
        <p:sp>
          <p:nvSpPr>
            <p:cNvPr id="73" name="TextBox 72"/>
            <p:cNvSpPr txBox="1"/>
            <p:nvPr/>
          </p:nvSpPr>
          <p:spPr>
            <a:xfrm>
              <a:off x="3746748" y="8217641"/>
              <a:ext cx="3466853" cy="1158779"/>
            </a:xfrm>
            <a:prstGeom prst="rect">
              <a:avLst/>
            </a:prstGeom>
            <a:noFill/>
            <a:ln w="6350" cmpd="sng">
              <a:noFill/>
              <a:prstDash val="dash"/>
            </a:ln>
          </p:spPr>
          <p:txBody>
            <a:bodyPr wrap="square" rtlCol="0">
              <a:spAutoFit/>
            </a:bodyPr>
            <a:lstStyle/>
            <a:p>
              <a:pPr marL="171450" indent="-171450">
                <a:lnSpc>
                  <a:spcPct val="70000"/>
                </a:lnSpc>
                <a:buFont typeface="Wingdings" charset="2"/>
                <a:buChar char="q"/>
              </a:pPr>
              <a:r>
                <a:rPr lang="en-US" sz="1400" dirty="0" smtClean="0">
                  <a:latin typeface="Futura-Condensed-Normal" pitchFamily="2" charset="0"/>
                  <a:cs typeface="Futura Condensed"/>
                </a:rPr>
                <a:t> </a:t>
              </a: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endParaRPr lang="en-US" sz="1400" dirty="0" smtClean="0">
                <a:latin typeface="Futura-Condensed-Normal" pitchFamily="2" charset="0"/>
                <a:cs typeface="Futura Condensed"/>
              </a:endParaRPr>
            </a:p>
            <a:p>
              <a:pPr>
                <a:lnSpc>
                  <a:spcPct val="70000"/>
                </a:lnSpc>
              </a:pPr>
              <a:endParaRPr lang="en-US" sz="1400" dirty="0" smtClean="0">
                <a:latin typeface="Futura-Condensed-Normal" pitchFamily="2" charset="0"/>
                <a:cs typeface="Futura Condensed"/>
              </a:endParaRPr>
            </a:p>
            <a:p>
              <a:pPr marL="171450" indent="-171450">
                <a:lnSpc>
                  <a:spcPct val="70000"/>
                </a:lnSpc>
                <a:buFont typeface="Wingdings" charset="2"/>
                <a:buChar char="q"/>
              </a:pPr>
              <a:r>
                <a:rPr lang="en-US" sz="1400" dirty="0">
                  <a:latin typeface="Futura-Condensed-Normal" pitchFamily="2" charset="0"/>
                  <a:cs typeface="Futura Condensed"/>
                </a:rPr>
                <a:t> </a:t>
              </a:r>
              <a:r>
                <a:rPr lang="en-US" sz="1400" dirty="0" smtClean="0">
                  <a:latin typeface="Futura-Condensed-Normal" pitchFamily="2" charset="0"/>
                  <a:cs typeface="Futura Condensed"/>
                </a:rPr>
                <a:t> </a:t>
              </a:r>
              <a:endParaRPr lang="en-US" sz="1400" dirty="0">
                <a:latin typeface="Futura-Condensed-Normal" pitchFamily="2" charset="0"/>
                <a:cs typeface="Futura Condensed"/>
              </a:endParaRPr>
            </a:p>
          </p:txBody>
        </p:sp>
        <p:grpSp>
          <p:nvGrpSpPr>
            <p:cNvPr id="74" name="Group 73"/>
            <p:cNvGrpSpPr/>
            <p:nvPr/>
          </p:nvGrpSpPr>
          <p:grpSpPr>
            <a:xfrm>
              <a:off x="4076948" y="8385986"/>
              <a:ext cx="3145118" cy="883399"/>
              <a:chOff x="3891832" y="8385983"/>
              <a:chExt cx="3321768" cy="883398"/>
            </a:xfrm>
          </p:grpSpPr>
          <p:cxnSp>
            <p:nvCxnSpPr>
              <p:cNvPr id="75" name="Straight Connector 74"/>
              <p:cNvCxnSpPr/>
              <p:nvPr/>
            </p:nvCxnSpPr>
            <p:spPr>
              <a:xfrm flipH="1">
                <a:off x="3891832" y="8385983"/>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891832" y="8679505"/>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891832" y="8975859"/>
                <a:ext cx="3321768"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3891832" y="9269381"/>
                <a:ext cx="3314720"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79" name="TextBox 78"/>
          <p:cNvSpPr txBox="1"/>
          <p:nvPr/>
        </p:nvSpPr>
        <p:spPr>
          <a:xfrm>
            <a:off x="551129" y="8142739"/>
            <a:ext cx="3231204" cy="1384995"/>
          </a:xfrm>
          <a:prstGeom prst="rect">
            <a:avLst/>
          </a:prstGeom>
          <a:noFill/>
          <a:ln w="6350" cmpd="sng">
            <a:noFill/>
            <a:prstDash val="dash"/>
          </a:ln>
        </p:spPr>
        <p:txBody>
          <a:bodyPr wrap="square" rtlCol="0">
            <a:spAutoFit/>
          </a:bodyPr>
          <a:lstStyle/>
          <a:p>
            <a:pPr marL="171450" indent="-171450">
              <a:buFont typeface="Lucida Grande"/>
              <a:buChar char="+"/>
            </a:pPr>
            <a:r>
              <a:rPr lang="en-US" sz="1200" dirty="0" smtClean="0">
                <a:latin typeface="Futura-Condensed-Normal" pitchFamily="2" charset="0"/>
                <a:cs typeface="Futura Condensed"/>
              </a:rPr>
              <a:t>To celebrate and share final game creations, </a:t>
            </a:r>
            <a:r>
              <a:rPr lang="en-US" sz="1200" dirty="0">
                <a:latin typeface="Futura-Condensed-Normal" pitchFamily="2" charset="0"/>
                <a:cs typeface="Futura Condensed"/>
              </a:rPr>
              <a:t>we </a:t>
            </a:r>
            <a:r>
              <a:rPr lang="en-US" sz="1200" dirty="0" smtClean="0">
                <a:latin typeface="Futura-Condensed-Normal" pitchFamily="2" charset="0"/>
                <a:cs typeface="Futura Condensed"/>
              </a:rPr>
              <a:t>recommend </a:t>
            </a:r>
            <a:r>
              <a:rPr lang="en-US" sz="1200" dirty="0">
                <a:latin typeface="Futura-Condensed-Normal" pitchFamily="2" charset="0"/>
                <a:cs typeface="Futura Condensed"/>
              </a:rPr>
              <a:t>hosting an Arcade </a:t>
            </a:r>
            <a:r>
              <a:rPr lang="en-US" sz="1200" dirty="0" smtClean="0">
                <a:latin typeface="Futura-Condensed-Normal" pitchFamily="2" charset="0"/>
                <a:cs typeface="Futura Condensed"/>
              </a:rPr>
              <a:t>Day. Final </a:t>
            </a:r>
            <a:r>
              <a:rPr lang="en-US" sz="1200" dirty="0">
                <a:latin typeface="Futura-Condensed-Normal" pitchFamily="2" charset="0"/>
                <a:cs typeface="Futura Condensed"/>
              </a:rPr>
              <a:t>game projects are placed in </a:t>
            </a:r>
            <a:r>
              <a:rPr lang="en-US" sz="1200" dirty="0" smtClean="0">
                <a:latin typeface="Futura-Condensed-Normal" pitchFamily="2" charset="0"/>
                <a:cs typeface="Futura Condensed"/>
              </a:rPr>
              <a:t>presentation mode; students walk </a:t>
            </a:r>
            <a:r>
              <a:rPr lang="en-US" sz="1200" dirty="0">
                <a:latin typeface="Futura-Condensed-Normal" pitchFamily="2" charset="0"/>
                <a:cs typeface="Futura Condensed"/>
              </a:rPr>
              <a:t>around and play each other’s games</a:t>
            </a:r>
            <a:r>
              <a:rPr lang="en-US" sz="1200" dirty="0" smtClean="0">
                <a:latin typeface="Futura-Condensed-Normal" pitchFamily="2" charset="0"/>
                <a:cs typeface="Futura Condensed"/>
              </a:rPr>
              <a:t>.</a:t>
            </a:r>
          </a:p>
          <a:p>
            <a:pPr marL="171450" indent="-171450">
              <a:buFont typeface="Lucida Grande"/>
              <a:buChar char="+"/>
            </a:pPr>
            <a:r>
              <a:rPr lang="en-US" sz="1200" dirty="0" smtClean="0">
                <a:latin typeface="Futura-Condensed-Normal" pitchFamily="2" charset="0"/>
                <a:cs typeface="Futura Condensed"/>
              </a:rPr>
              <a:t>The Scrolling game option introduces cloning. Help students learn more about the cloning blocks with the Cloning handout from Unit 5 Advanced Features.</a:t>
            </a:r>
          </a:p>
        </p:txBody>
      </p:sp>
      <p:sp>
        <p:nvSpPr>
          <p:cNvPr id="80" name="TextBox 79"/>
          <p:cNvSpPr txBox="1"/>
          <p:nvPr/>
        </p:nvSpPr>
        <p:spPr>
          <a:xfrm>
            <a:off x="2527923" y="1692424"/>
            <a:ext cx="1092200" cy="446276"/>
          </a:xfrm>
          <a:prstGeom prst="rect">
            <a:avLst/>
          </a:prstGeom>
          <a:noFill/>
        </p:spPr>
        <p:txBody>
          <a:bodyPr wrap="square" rtlCol="0">
            <a:spAutoFit/>
          </a:bodyPr>
          <a:lstStyle/>
          <a:p>
            <a:pPr algn="dist">
              <a:lnSpc>
                <a:spcPct val="120000"/>
              </a:lnSpc>
            </a:pPr>
            <a:r>
              <a:rPr lang="en-US" sz="1000" baseline="-25000" dirty="0" smtClean="0">
                <a:latin typeface="Futura-Condensed-Normal" pitchFamily="2" charset="0"/>
                <a:cs typeface="Futura Condensed"/>
              </a:rPr>
              <a:t>SUGGESTED TIME</a:t>
            </a:r>
          </a:p>
          <a:p>
            <a:pPr algn="dist">
              <a:lnSpc>
                <a:spcPct val="150000"/>
              </a:lnSpc>
            </a:pPr>
            <a:r>
              <a:rPr lang="en-US" sz="1000" dirty="0" smtClean="0">
                <a:latin typeface="Futura-Condensed-Normal" pitchFamily="2" charset="0"/>
                <a:cs typeface="Futura Condensed"/>
              </a:rPr>
              <a:t>45–60 MINUTES</a:t>
            </a:r>
          </a:p>
        </p:txBody>
      </p:sp>
      <p:pic>
        <p:nvPicPr>
          <p:cNvPr id="81" name="Picture 80" descr="clock1.png"/>
          <p:cNvPicPr>
            <a:picLocks noChangeAspect="1"/>
          </p:cNvPicPr>
          <p:nvPr/>
        </p:nvPicPr>
        <p:blipFill rotWithShape="1">
          <a:blip r:embed="rId3">
            <a:extLst>
              <a:ext uri="{28A0092B-C50C-407E-A947-70E740481C1C}">
                <a14:useLocalDpi xmlns:a14="http://schemas.microsoft.com/office/drawing/2010/main" xmlns="" val="0"/>
              </a:ext>
            </a:extLst>
          </a:blip>
          <a:srcRect t="17500"/>
          <a:stretch/>
        </p:blipFill>
        <p:spPr>
          <a:xfrm>
            <a:off x="2270913" y="1808284"/>
            <a:ext cx="324746" cy="267915"/>
          </a:xfrm>
          <a:prstGeom prst="rect">
            <a:avLst/>
          </a:prstGeom>
        </p:spPr>
      </p:pic>
      <p:grpSp>
        <p:nvGrpSpPr>
          <p:cNvPr id="82" name="Group 81"/>
          <p:cNvGrpSpPr/>
          <p:nvPr/>
        </p:nvGrpSpPr>
        <p:grpSpPr>
          <a:xfrm>
            <a:off x="3661944" y="794340"/>
            <a:ext cx="442062" cy="1123360"/>
            <a:chOff x="2853673" y="794340"/>
            <a:chExt cx="442062" cy="1123360"/>
          </a:xfrm>
        </p:grpSpPr>
        <p:cxnSp>
          <p:nvCxnSpPr>
            <p:cNvPr id="83" name="Straight Connector 82"/>
            <p:cNvCxnSpPr/>
            <p:nvPr/>
          </p:nvCxnSpPr>
          <p:spPr>
            <a:xfrm>
              <a:off x="3074704" y="794340"/>
              <a:ext cx="1" cy="1123360"/>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2853673" y="794755"/>
              <a:ext cx="221031" cy="2"/>
            </a:xfrm>
            <a:prstGeom prst="line">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flipV="1">
              <a:off x="2853673" y="1912685"/>
              <a:ext cx="221032"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074704" y="1343098"/>
              <a:ext cx="221031" cy="2"/>
            </a:xfrm>
            <a:prstGeom prst="line">
              <a:avLst/>
            </a:prstGeom>
            <a:ln w="3175" cmpd="sng">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300826" y="647673"/>
            <a:ext cx="2319297" cy="1231106"/>
          </a:xfrm>
          <a:prstGeom prst="rect">
            <a:avLst/>
          </a:prstGeom>
          <a:noFill/>
        </p:spPr>
        <p:txBody>
          <a:bodyPr wrap="square" rtlCol="0">
            <a:spAutoFit/>
          </a:bodyPr>
          <a:lstStyle/>
          <a:p>
            <a:r>
              <a:rPr lang="en-US" sz="3700" dirty="0" smtClean="0">
                <a:latin typeface="Futura-Condensed-Normal" pitchFamily="2" charset="0"/>
                <a:cs typeface="Futura Condensed"/>
              </a:rPr>
              <a:t>STARTER GAMES</a:t>
            </a:r>
          </a:p>
        </p:txBody>
      </p:sp>
      <p:sp>
        <p:nvSpPr>
          <p:cNvPr id="3" name="Slide Number Placeholder 2"/>
          <p:cNvSpPr>
            <a:spLocks noGrp="1"/>
          </p:cNvSpPr>
          <p:nvPr>
            <p:ph type="sldNum" sz="quarter" idx="12"/>
          </p:nvPr>
        </p:nvSpPr>
        <p:spPr>
          <a:xfrm>
            <a:off x="142398" y="9519711"/>
            <a:ext cx="1813560" cy="535517"/>
          </a:xfrm>
        </p:spPr>
        <p:txBody>
          <a:bodyPr/>
          <a:lstStyle/>
          <a:p>
            <a:r>
              <a:rPr lang="en-US" dirty="0" smtClean="0">
                <a:latin typeface="Futura-Condensed-Normal" pitchFamily="2" charset="0"/>
              </a:rPr>
              <a:t>76</a:t>
            </a:r>
            <a:endParaRPr lang="en-US" dirty="0">
              <a:latin typeface="Futura-Condensed-Normal" pitchFamily="2" charset="0"/>
            </a:endParaRPr>
          </a:p>
        </p:txBody>
      </p:sp>
      <p:grpSp>
        <p:nvGrpSpPr>
          <p:cNvPr id="45" name="Group 44"/>
          <p:cNvGrpSpPr/>
          <p:nvPr/>
        </p:nvGrpSpPr>
        <p:grpSpPr>
          <a:xfrm>
            <a:off x="551130" y="0"/>
            <a:ext cx="493776" cy="2791968"/>
            <a:chOff x="551130" y="0"/>
            <a:chExt cx="493776" cy="2791968"/>
          </a:xfrm>
        </p:grpSpPr>
        <p:pic>
          <p:nvPicPr>
            <p:cNvPr id="46" name="Picture 45" descr="Unit4activities.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1130" y="0"/>
              <a:ext cx="493776" cy="2791968"/>
            </a:xfrm>
            <a:prstGeom prst="rect">
              <a:avLst/>
            </a:prstGeom>
          </p:spPr>
        </p:pic>
        <p:sp>
          <p:nvSpPr>
            <p:cNvPr id="50" name="TextBox 49"/>
            <p:cNvSpPr txBox="1"/>
            <p:nvPr/>
          </p:nvSpPr>
          <p:spPr>
            <a:xfrm rot="5400000">
              <a:off x="-260128" y="1150289"/>
              <a:ext cx="2110950" cy="461665"/>
            </a:xfrm>
            <a:prstGeom prst="rect">
              <a:avLst/>
            </a:prstGeom>
            <a:noFill/>
          </p:spPr>
          <p:txBody>
            <a:bodyPr wrap="square" rtlCol="0" anchor="ctr" anchorCtr="0">
              <a:spAutoFit/>
            </a:bodyPr>
            <a:lstStyle/>
            <a:p>
              <a:pPr algn="r"/>
              <a:r>
                <a:rPr lang="en-US" sz="2400" dirty="0" smtClean="0">
                  <a:solidFill>
                    <a:schemeClr val="bg1"/>
                  </a:solidFill>
                  <a:latin typeface="Futura-Condensed-Normal" pitchFamily="2" charset="0"/>
                  <a:cs typeface="Futura Condensed"/>
                </a:rPr>
                <a:t> UNIT </a:t>
              </a:r>
              <a:r>
                <a:rPr lang="en-US" sz="2400" dirty="0">
                  <a:solidFill>
                    <a:schemeClr val="bg1"/>
                  </a:solidFill>
                  <a:latin typeface="Futura-Condensed-Normal" pitchFamily="2" charset="0"/>
                  <a:cs typeface="Futura Condensed"/>
                </a:rPr>
                <a:t>4</a:t>
              </a:r>
              <a:r>
                <a:rPr lang="en-US" sz="2400" dirty="0" smtClean="0">
                  <a:solidFill>
                    <a:schemeClr val="bg1"/>
                  </a:solidFill>
                  <a:latin typeface="Futura-Condensed-Normal" pitchFamily="2" charset="0"/>
                  <a:cs typeface="Futura Condensed"/>
                </a:rPr>
                <a:t>  ACTIVITY</a:t>
              </a:r>
              <a:endParaRPr lang="en-US" sz="2400"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1330493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7.59.18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75597" y="760792"/>
            <a:ext cx="3700480" cy="2751298"/>
          </a:xfrm>
          <a:prstGeom prst="rect">
            <a:avLst/>
          </a:prstGeom>
          <a:ln>
            <a:solidFill>
              <a:schemeClr val="tx1"/>
            </a:solidFill>
          </a:ln>
        </p:spPr>
      </p:pic>
      <p:grpSp>
        <p:nvGrpSpPr>
          <p:cNvPr id="129" name="Group 128"/>
          <p:cNvGrpSpPr/>
          <p:nvPr/>
        </p:nvGrpSpPr>
        <p:grpSpPr>
          <a:xfrm>
            <a:off x="444500" y="584761"/>
            <a:ext cx="2828642" cy="2641978"/>
            <a:chOff x="444500" y="543979"/>
            <a:chExt cx="2828642" cy="2641978"/>
          </a:xfrm>
        </p:grpSpPr>
        <p:grpSp>
          <p:nvGrpSpPr>
            <p:cNvPr id="30" name="Group 29"/>
            <p:cNvGrpSpPr/>
            <p:nvPr/>
          </p:nvGrpSpPr>
          <p:grpSpPr>
            <a:xfrm>
              <a:off x="444500" y="543979"/>
              <a:ext cx="2828642" cy="2641978"/>
              <a:chOff x="444500" y="543979"/>
              <a:chExt cx="2828642" cy="2641978"/>
            </a:xfrm>
          </p:grpSpPr>
          <p:grpSp>
            <p:nvGrpSpPr>
              <p:cNvPr id="16" name="Group 15"/>
              <p:cNvGrpSpPr/>
              <p:nvPr/>
            </p:nvGrpSpPr>
            <p:grpSpPr>
              <a:xfrm>
                <a:off x="444500" y="1485073"/>
                <a:ext cx="2348507" cy="1700884"/>
                <a:chOff x="519774" y="1504660"/>
                <a:chExt cx="2348507" cy="1700884"/>
              </a:xfrm>
            </p:grpSpPr>
            <p:sp>
              <p:nvSpPr>
                <p:cNvPr id="10" name="TextBox 9"/>
                <p:cNvSpPr txBox="1"/>
                <p:nvPr/>
              </p:nvSpPr>
              <p:spPr>
                <a:xfrm>
                  <a:off x="613831" y="1504660"/>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smtClean="0">
                      <a:latin typeface="Futura-Condensed-Normal" pitchFamily="2" charset="0"/>
                      <a:cs typeface="Futura Condensed"/>
                    </a:rPr>
                    <a:t>HOW CAN YOU USE SCRATCH TO BUILD AN INTERACTIVE GAME?</a:t>
                  </a:r>
                  <a:endParaRPr lang="en-US" sz="1200" dirty="0">
                    <a:latin typeface="Futura-Condensed-Normal" pitchFamily="2" charset="0"/>
                    <a:cs typeface="Futura Condensed"/>
                  </a:endParaRPr>
                </a:p>
              </p:txBody>
            </p:sp>
            <p:sp>
              <p:nvSpPr>
                <p:cNvPr id="13" name="TextBox 12"/>
                <p:cNvSpPr txBox="1"/>
                <p:nvPr/>
              </p:nvSpPr>
              <p:spPr>
                <a:xfrm>
                  <a:off x="519774" y="2189881"/>
                  <a:ext cx="2348507" cy="1015663"/>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project, </a:t>
                  </a:r>
                  <a:r>
                    <a:rPr lang="en-US" sz="1200" dirty="0" smtClean="0">
                      <a:latin typeface="Futura-Condensed-Normal" pitchFamily="2" charset="0"/>
                      <a:cs typeface="Futura Condensed"/>
                    </a:rPr>
                    <a:t>you will create </a:t>
                  </a:r>
                  <a:r>
                    <a:rPr lang="en-US" sz="1200" dirty="0">
                      <a:latin typeface="Futura-Condensed-Normal" pitchFamily="2" charset="0"/>
                      <a:cs typeface="Futura Condensed"/>
                    </a:rPr>
                    <a:t>a </a:t>
                  </a:r>
                  <a:r>
                    <a:rPr lang="en-US" sz="1200" dirty="0" smtClean="0">
                      <a:latin typeface="Futura-Condensed-Normal" pitchFamily="2" charset="0"/>
                      <a:cs typeface="Futura Condensed"/>
                    </a:rPr>
                    <a:t>game. This game includes interactions </a:t>
                  </a:r>
                  <a:r>
                    <a:rPr lang="en-US" sz="1200" dirty="0">
                      <a:latin typeface="Futura-Condensed-Normal" pitchFamily="2" charset="0"/>
                      <a:cs typeface="Futura Condensed"/>
                    </a:rPr>
                    <a:t>between sprites, score, and </a:t>
                  </a:r>
                  <a:r>
                    <a:rPr lang="en-US" sz="1200" dirty="0" smtClean="0">
                      <a:latin typeface="Futura-Condensed-Normal" pitchFamily="2" charset="0"/>
                      <a:cs typeface="Futura Condensed"/>
                    </a:rPr>
                    <a:t>levels. You move a sprite from the start of a maze to the end without touching the walls.</a:t>
                  </a:r>
                  <a:endParaRPr lang="en-US" sz="1200" dirty="0">
                    <a:latin typeface="Futura-Condensed-Normal" pitchFamily="2" charset="0"/>
                    <a:cs typeface="Futura Condensed"/>
                  </a:endParaRPr>
                </a:p>
              </p:txBody>
            </p:sp>
          </p:grpSp>
          <p:sp>
            <p:nvSpPr>
              <p:cNvPr id="41" name="TextBox 40"/>
              <p:cNvSpPr txBox="1"/>
              <p:nvPr/>
            </p:nvSpPr>
            <p:spPr>
              <a:xfrm>
                <a:off x="457200" y="543979"/>
                <a:ext cx="2815942" cy="923330"/>
              </a:xfrm>
              <a:prstGeom prst="rect">
                <a:avLst/>
              </a:prstGeom>
              <a:noFill/>
              <a:ln>
                <a:noFill/>
              </a:ln>
            </p:spPr>
            <p:txBody>
              <a:bodyPr wrap="square" rtlCol="0">
                <a:spAutoFit/>
              </a:bodyPr>
              <a:lstStyle/>
              <a:p>
                <a:r>
                  <a:rPr lang="en-US" sz="5400" dirty="0" smtClean="0">
                    <a:latin typeface="Futura-Condensed-Normal" pitchFamily="2" charset="0"/>
                    <a:cs typeface="Futura Condensed"/>
                  </a:rPr>
                  <a:t>MAZE</a:t>
                </a:r>
              </a:p>
            </p:txBody>
          </p:sp>
        </p:grpSp>
        <p:cxnSp>
          <p:nvCxnSpPr>
            <p:cNvPr id="49" name="Straight Arrow Connector 48"/>
            <p:cNvCxnSpPr/>
            <p:nvPr/>
          </p:nvCxnSpPr>
          <p:spPr>
            <a:xfrm>
              <a:off x="2499857" y="3034807"/>
              <a:ext cx="722486"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177" name="Picture 176" descr="Screen Shot 2014-06-09 at 9.48.16 PM.png"/>
          <p:cNvPicPr>
            <a:picLocks noChangeAspect="1"/>
          </p:cNvPicPr>
          <p:nvPr/>
        </p:nvPicPr>
        <p:blipFill>
          <a:blip r:embed="rId4">
            <a:extLst>
              <a:ext uri="{BEBA8EAE-BF5A-486C-A8C5-ECC9F3942E4B}">
                <a14:imgProps xmlns:a14="http://schemas.microsoft.com/office/drawing/2010/main" xmlns="">
                  <a14:imgLayer r:embed="rId5">
                    <a14:imgEffect>
                      <a14:backgroundRemoval t="1198" b="100000" l="704" r="100000">
                        <a14:foregroundMark x1="68310" y1="49401" x2="68310" y2="49401"/>
                        <a14:foregroundMark x1="65493" y1="23353" x2="65493" y2="23353"/>
                        <a14:foregroundMark x1="69718" y1="29042" x2="69718" y2="29042"/>
                        <a14:foregroundMark x1="19366" y1="5988" x2="19366" y2="5988"/>
                        <a14:foregroundMark x1="60211" y1="90120" x2="60211" y2="90120"/>
                      </a14:backgroundRemoval>
                    </a14:imgEffect>
                  </a14:imgLayer>
                </a14:imgProps>
              </a:ext>
              <a:ext uri="{28A0092B-C50C-407E-A947-70E740481C1C}">
                <a14:useLocalDpi xmlns:a14="http://schemas.microsoft.com/office/drawing/2010/main" xmlns="" val="0"/>
              </a:ext>
            </a:extLst>
          </a:blip>
          <a:stretch>
            <a:fillRect/>
          </a:stretch>
        </p:blipFill>
        <p:spPr>
          <a:xfrm>
            <a:off x="1751737" y="8484750"/>
            <a:ext cx="1095819" cy="1288746"/>
          </a:xfrm>
          <a:prstGeom prst="rect">
            <a:avLst/>
          </a:prstGeom>
        </p:spPr>
      </p:pic>
      <p:grpSp>
        <p:nvGrpSpPr>
          <p:cNvPr id="189" name="Group 188"/>
          <p:cNvGrpSpPr/>
          <p:nvPr/>
        </p:nvGrpSpPr>
        <p:grpSpPr>
          <a:xfrm>
            <a:off x="4163818" y="8522432"/>
            <a:ext cx="1261736" cy="1216116"/>
            <a:chOff x="4163818" y="8522432"/>
            <a:chExt cx="1261736" cy="1216116"/>
          </a:xfrm>
        </p:grpSpPr>
        <p:pic>
          <p:nvPicPr>
            <p:cNvPr id="176" name="Picture 175" descr="Screen Shot 2014-06-09 at 9.47.54 PM.png"/>
            <p:cNvPicPr>
              <a:picLocks noChangeAspect="1"/>
            </p:cNvPicPr>
            <p:nvPr/>
          </p:nvPicPr>
          <p:blipFill>
            <a:blip r:embed="rId6">
              <a:extLst>
                <a:ext uri="{BEBA8EAE-BF5A-486C-A8C5-ECC9F3942E4B}">
                  <a14:imgProps xmlns:a14="http://schemas.microsoft.com/office/drawing/2010/main" xmlns="">
                    <a14:imgLayer r:embed="rId7">
                      <a14:imgEffect>
                        <a14:backgroundRemoval t="1107" b="100000" l="917" r="98471">
                          <a14:foregroundMark x1="78899" y1="90406" x2="78899" y2="90406"/>
                          <a14:foregroundMark x1="17737" y1="92251" x2="17737" y2="92251"/>
                          <a14:foregroundMark x1="22018" y1="42435" x2="22018" y2="42435"/>
                          <a14:foregroundMark x1="67890" y1="40959" x2="67890" y2="40959"/>
                          <a14:foregroundMark x1="34251" y1="14760" x2="34251" y2="14760"/>
                        </a14:backgroundRemoval>
                      </a14:imgEffect>
                    </a14:imgLayer>
                  </a14:imgProps>
                </a:ext>
                <a:ext uri="{28A0092B-C50C-407E-A947-70E740481C1C}">
                  <a14:useLocalDpi xmlns:a14="http://schemas.microsoft.com/office/drawing/2010/main" xmlns="" val="0"/>
                </a:ext>
              </a:extLst>
            </a:blip>
            <a:stretch>
              <a:fillRect/>
            </a:stretch>
          </p:blipFill>
          <p:spPr>
            <a:xfrm>
              <a:off x="4163818" y="8692889"/>
              <a:ext cx="1261736" cy="1045659"/>
            </a:xfrm>
            <a:prstGeom prst="rect">
              <a:avLst/>
            </a:prstGeom>
          </p:spPr>
        </p:pic>
        <p:pic>
          <p:nvPicPr>
            <p:cNvPr id="179" name="Picture 178" descr="Screen Shot 2014-06-09 at 9.48.49 PM.png"/>
            <p:cNvPicPr>
              <a:picLocks noChangeAspect="1"/>
            </p:cNvPicPr>
            <p:nvPr/>
          </p:nvPicPr>
          <p:blipFill rotWithShape="1">
            <a:blip r:embed="rId8">
              <a:extLst>
                <a:ext uri="{BEBA8EAE-BF5A-486C-A8C5-ECC9F3942E4B}">
                  <a14:imgProps xmlns:a14="http://schemas.microsoft.com/office/drawing/2010/main" xmlns="">
                    <a14:imgLayer r:embed="rId9">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t="69977"/>
            <a:stretch/>
          </p:blipFill>
          <p:spPr>
            <a:xfrm>
              <a:off x="4214173" y="8522432"/>
              <a:ext cx="1080384" cy="196931"/>
            </a:xfrm>
            <a:prstGeom prst="rect">
              <a:avLst/>
            </a:prstGeom>
          </p:spPr>
        </p:pic>
      </p:grpSp>
      <p:pic>
        <p:nvPicPr>
          <p:cNvPr id="187" name="Picture 186" descr="Screen Shot 2014-06-09 at 10.03.21 PM.png"/>
          <p:cNvPicPr>
            <a:picLocks noChangeAspect="1"/>
          </p:cNvPicPr>
          <p:nvPr/>
        </p:nvPicPr>
        <p:blipFill>
          <a:blip r:embed="rId10">
            <a:extLst>
              <a:ext uri="{BEBA8EAE-BF5A-486C-A8C5-ECC9F3942E4B}">
                <a14:imgProps xmlns:a14="http://schemas.microsoft.com/office/drawing/2010/main" xmlns="">
                  <a14:imgLayer r:embed="rId11">
                    <a14:imgEffect>
                      <a14:backgroundRemoval t="0" b="99706" l="0" r="99717">
                        <a14:foregroundMark x1="69688" y1="16176" x2="69688" y2="16176"/>
                        <a14:foregroundMark x1="45042" y1="62059" x2="45042" y2="62059"/>
                        <a14:foregroundMark x1="34844" y1="88235" x2="34844" y2="88235"/>
                      </a14:backgroundRemoval>
                    </a14:imgEffect>
                  </a14:imgLayer>
                </a14:imgProps>
              </a:ext>
              <a:ext uri="{28A0092B-C50C-407E-A947-70E740481C1C}">
                <a14:useLocalDpi xmlns:a14="http://schemas.microsoft.com/office/drawing/2010/main" xmlns="" val="0"/>
              </a:ext>
            </a:extLst>
          </a:blip>
          <a:stretch>
            <a:fillRect/>
          </a:stretch>
        </p:blipFill>
        <p:spPr>
          <a:xfrm>
            <a:off x="355235" y="8498837"/>
            <a:ext cx="1306858" cy="1258730"/>
          </a:xfrm>
          <a:prstGeom prst="rect">
            <a:avLst/>
          </a:prstGeom>
        </p:spPr>
      </p:pic>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nvGrpSpPr>
          <p:cNvPr id="3" name="Group 2"/>
          <p:cNvGrpSpPr/>
          <p:nvPr/>
        </p:nvGrpSpPr>
        <p:grpSpPr>
          <a:xfrm>
            <a:off x="-1" y="7871074"/>
            <a:ext cx="7772400" cy="532604"/>
            <a:chOff x="-1" y="7871074"/>
            <a:chExt cx="7772400" cy="532604"/>
          </a:xfrm>
        </p:grpSpPr>
        <p:sp>
          <p:nvSpPr>
            <p:cNvPr id="39" name="Rectangle 38"/>
            <p:cNvSpPr/>
            <p:nvPr/>
          </p:nvSpPr>
          <p:spPr>
            <a:xfrm>
              <a:off x="0" y="7871074"/>
              <a:ext cx="7772399"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0" name="Diamond 39"/>
            <p:cNvSpPr/>
            <p:nvPr/>
          </p:nvSpPr>
          <p:spPr>
            <a:xfrm>
              <a:off x="2499857" y="8077594"/>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2" name="Diamond 41"/>
            <p:cNvSpPr/>
            <p:nvPr/>
          </p:nvSpPr>
          <p:spPr>
            <a:xfrm>
              <a:off x="6386056"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43" name="TextBox 42"/>
            <p:cNvSpPr txBox="1"/>
            <p:nvPr/>
          </p:nvSpPr>
          <p:spPr>
            <a:xfrm>
              <a:off x="-1" y="7879206"/>
              <a:ext cx="548640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BLOCKS TO PLAY WITH</a:t>
              </a:r>
              <a:endParaRPr lang="en-US" dirty="0">
                <a:solidFill>
                  <a:schemeClr val="bg1"/>
                </a:solidFill>
                <a:latin typeface="Futura-Condensed-Normal" pitchFamily="2" charset="0"/>
                <a:cs typeface="Futura Condensed"/>
              </a:endParaRPr>
            </a:p>
          </p:txBody>
        </p:sp>
        <p:sp>
          <p:nvSpPr>
            <p:cNvPr id="44" name="TextBox 43"/>
            <p:cNvSpPr txBox="1"/>
            <p:nvPr/>
          </p:nvSpPr>
          <p:spPr>
            <a:xfrm>
              <a:off x="5486405" y="7884634"/>
              <a:ext cx="228599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cxnSp>
        <p:nvCxnSpPr>
          <p:cNvPr id="61" name="Straight Connector 60"/>
          <p:cNvCxnSpPr/>
          <p:nvPr/>
        </p:nvCxnSpPr>
        <p:spPr>
          <a:xfrm>
            <a:off x="548640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28357" y="3857808"/>
            <a:ext cx="2969349" cy="1418423"/>
            <a:chOff x="441661" y="3857808"/>
            <a:chExt cx="2969349" cy="1418423"/>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1081979"/>
              <a:chOff x="499401" y="4194252"/>
              <a:chExt cx="2885167" cy="1081979"/>
            </a:xfrm>
          </p:grpSpPr>
          <p:sp>
            <p:nvSpPr>
              <p:cNvPr id="14" name="TextBox 13"/>
              <p:cNvSpPr txBox="1"/>
              <p:nvPr/>
            </p:nvSpPr>
            <p:spPr>
              <a:xfrm>
                <a:off x="499401" y="4232868"/>
                <a:ext cx="2885167" cy="1043363"/>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Draw a maze-like background and use different colors for the walls and end-of-maze marker.</a:t>
                </a:r>
              </a:p>
              <a:p>
                <a:pPr marL="171450" indent="-171450">
                  <a:lnSpc>
                    <a:spcPct val="130000"/>
                  </a:lnSpc>
                  <a:buFont typeface="Wingdings" charset="2"/>
                  <a:buChar char="q"/>
                </a:pPr>
                <a:r>
                  <a:rPr lang="en-US" sz="1200" dirty="0" smtClean="0">
                    <a:latin typeface="Futura-Condensed-Normal" pitchFamily="2" charset="0"/>
                    <a:cs typeface="Futura Condensed"/>
                  </a:rPr>
                  <a:t>Add a sprite.</a:t>
                </a:r>
              </a:p>
              <a:p>
                <a:pPr marL="171450" indent="-171450">
                  <a:lnSpc>
                    <a:spcPct val="130000"/>
                  </a:lnSpc>
                  <a:buFont typeface="Wingdings" charset="2"/>
                  <a:buChar char="q"/>
                </a:pPr>
                <a:r>
                  <a:rPr lang="en-US" sz="1200" dirty="0" smtClean="0">
                    <a:latin typeface="Futura-Condensed-Normal" pitchFamily="2" charset="0"/>
                    <a:cs typeface="Futura Condensed"/>
                  </a:rPr>
                  <a:t>Make your game interactive!</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101" name="Group 100"/>
          <p:cNvGrpSpPr/>
          <p:nvPr/>
        </p:nvGrpSpPr>
        <p:grpSpPr>
          <a:xfrm>
            <a:off x="3783754" y="3747551"/>
            <a:ext cx="3266657" cy="1730299"/>
            <a:chOff x="3756560" y="3996171"/>
            <a:chExt cx="3266657" cy="1730299"/>
          </a:xfrm>
        </p:grpSpPr>
        <p:grpSp>
          <p:nvGrpSpPr>
            <p:cNvPr id="21" name="Group 20"/>
            <p:cNvGrpSpPr/>
            <p:nvPr/>
          </p:nvGrpSpPr>
          <p:grpSpPr>
            <a:xfrm>
              <a:off x="3806493" y="3996171"/>
              <a:ext cx="3216724" cy="1447622"/>
              <a:chOff x="5032275" y="73489"/>
              <a:chExt cx="4520169" cy="2034211"/>
            </a:xfrm>
          </p:grpSpPr>
          <p:pic>
            <p:nvPicPr>
              <p:cNvPr id="9" name="Picture 8" descr="Screen Shot 2014-06-09 at 11.43.20 AM.png"/>
              <p:cNvPicPr>
                <a:picLocks noChangeAspect="1"/>
              </p:cNvPicPr>
              <p:nvPr/>
            </p:nvPicPr>
            <p:blipFill>
              <a:blip r:embed="rId12">
                <a:extLst>
                  <a:ext uri="{BEBA8EAE-BF5A-486C-A8C5-ECC9F3942E4B}">
                    <a14:imgProps xmlns:a14="http://schemas.microsoft.com/office/drawing/2010/main" xmlns="">
                      <a14:imgLayer r:embed="rId13">
                        <a14:imgEffect>
                          <a14:backgroundRemoval t="0" b="100000" l="0" r="100000">
                            <a14:foregroundMark x1="20479" y1="9945" x2="20479" y2="9945"/>
                          </a14:backgroundRemoval>
                        </a14:imgEffect>
                      </a14:imgLayer>
                    </a14:imgProps>
                  </a:ext>
                  <a:ext uri="{28A0092B-C50C-407E-A947-70E740481C1C}">
                    <a14:useLocalDpi xmlns:a14="http://schemas.microsoft.com/office/drawing/2010/main" xmlns="" val="0"/>
                  </a:ext>
                </a:extLst>
              </a:blip>
              <a:stretch>
                <a:fillRect/>
              </a:stretch>
            </p:blipFill>
            <p:spPr>
              <a:xfrm>
                <a:off x="5032275" y="73489"/>
                <a:ext cx="2112881" cy="2034211"/>
              </a:xfrm>
              <a:prstGeom prst="rect">
                <a:avLst/>
              </a:prstGeom>
            </p:spPr>
          </p:pic>
          <p:pic>
            <p:nvPicPr>
              <p:cNvPr id="11" name="Picture 10" descr="Screen Shot 2014-06-09 at 11.43.05 AM.png"/>
              <p:cNvPicPr>
                <a:picLocks noChangeAspect="1"/>
              </p:cNvPicPr>
              <p:nvPr/>
            </p:nvPicPr>
            <p:blipFill>
              <a:blip r:embed="rId14">
                <a:extLst>
                  <a:ext uri="{BEBA8EAE-BF5A-486C-A8C5-ECC9F3942E4B}">
                    <a14:imgProps xmlns:a14="http://schemas.microsoft.com/office/drawing/2010/main" xmlns="">
                      <a14:imgLayer r:embed="rId15">
                        <a14:imgEffect>
                          <a14:backgroundRemoval t="0" b="99723" l="0" r="100000">
                            <a14:foregroundMark x1="32105" y1="61219" x2="32105" y2="61219"/>
                          </a14:backgroundRemoval>
                        </a14:imgEffect>
                      </a14:imgLayer>
                    </a14:imgProps>
                  </a:ext>
                  <a:ext uri="{28A0092B-C50C-407E-A947-70E740481C1C}">
                    <a14:useLocalDpi xmlns:a14="http://schemas.microsoft.com/office/drawing/2010/main" xmlns="" val="0"/>
                  </a:ext>
                </a:extLst>
              </a:blip>
              <a:stretch>
                <a:fillRect/>
              </a:stretch>
            </p:blipFill>
            <p:spPr>
              <a:xfrm>
                <a:off x="7417083" y="79108"/>
                <a:ext cx="2135361" cy="2028592"/>
              </a:xfrm>
              <a:prstGeom prst="rect">
                <a:avLst/>
              </a:prstGeom>
            </p:spPr>
          </p:pic>
        </p:grpSp>
        <p:sp>
          <p:nvSpPr>
            <p:cNvPr id="31" name="TextBox 30"/>
            <p:cNvSpPr txBox="1"/>
            <p:nvPr/>
          </p:nvSpPr>
          <p:spPr>
            <a:xfrm>
              <a:off x="3756560" y="5480249"/>
              <a:ext cx="3024869" cy="246221"/>
            </a:xfrm>
            <a:prstGeom prst="rect">
              <a:avLst/>
            </a:prstGeom>
            <a:noFill/>
          </p:spPr>
          <p:txBody>
            <a:bodyPr wrap="square" rtlCol="0">
              <a:spAutoFit/>
            </a:bodyPr>
            <a:lstStyle/>
            <a:p>
              <a:r>
                <a:rPr lang="en-US" sz="1000" dirty="0" smtClean="0">
                  <a:latin typeface="Futura-Condensed-Normal" pitchFamily="2" charset="0"/>
                  <a:cs typeface="Futura Condensed"/>
                </a:rPr>
                <a:t>These scripts give the player control over sprite movement in the maze.</a:t>
              </a:r>
              <a:endParaRPr lang="en-US" sz="1000" dirty="0">
                <a:latin typeface="Futura-Condensed-Normal" pitchFamily="2" charset="0"/>
              </a:endParaRPr>
            </a:p>
          </p:txBody>
        </p:sp>
      </p:grpSp>
      <p:grpSp>
        <p:nvGrpSpPr>
          <p:cNvPr id="161" name="Group 160"/>
          <p:cNvGrpSpPr/>
          <p:nvPr/>
        </p:nvGrpSpPr>
        <p:grpSpPr>
          <a:xfrm>
            <a:off x="2191648" y="5141334"/>
            <a:ext cx="1627805" cy="739090"/>
            <a:chOff x="2191648" y="5123856"/>
            <a:chExt cx="1627805" cy="739090"/>
          </a:xfrm>
        </p:grpSpPr>
        <p:cxnSp>
          <p:nvCxnSpPr>
            <p:cNvPr id="153" name="Straight Arrow Connector 152"/>
            <p:cNvCxnSpPr/>
            <p:nvPr/>
          </p:nvCxnSpPr>
          <p:spPr>
            <a:xfrm>
              <a:off x="2191648" y="5128956"/>
              <a:ext cx="1206057"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3387708" y="5123856"/>
              <a:ext cx="431745" cy="739090"/>
              <a:chOff x="3392809" y="4466170"/>
              <a:chExt cx="316364" cy="1388957"/>
            </a:xfrm>
          </p:grpSpPr>
          <p:cxnSp>
            <p:nvCxnSpPr>
              <p:cNvPr id="150" name="Straight Arrow Connector 149"/>
              <p:cNvCxnSpPr/>
              <p:nvPr/>
            </p:nvCxnSpPr>
            <p:spPr>
              <a:xfrm>
                <a:off x="3394399" y="4466170"/>
                <a:ext cx="0" cy="138895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a:off x="3394399" y="4884052"/>
                <a:ext cx="31477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3392809" y="5847646"/>
                <a:ext cx="31477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cxnSp>
        <p:nvCxnSpPr>
          <p:cNvPr id="163" name="Straight Arrow Connector 162"/>
          <p:cNvCxnSpPr/>
          <p:nvPr/>
        </p:nvCxnSpPr>
        <p:spPr>
          <a:xfrm>
            <a:off x="2696457" y="4675463"/>
            <a:ext cx="936942"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3633399" y="3643297"/>
            <a:ext cx="0" cy="1037992"/>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3633399" y="3643297"/>
            <a:ext cx="3417012"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2937200" y="8509599"/>
            <a:ext cx="1136974" cy="1258715"/>
            <a:chOff x="2920087" y="8509599"/>
            <a:chExt cx="1136974" cy="1258715"/>
          </a:xfrm>
        </p:grpSpPr>
        <p:grpSp>
          <p:nvGrpSpPr>
            <p:cNvPr id="188" name="Group 187"/>
            <p:cNvGrpSpPr/>
            <p:nvPr/>
          </p:nvGrpSpPr>
          <p:grpSpPr>
            <a:xfrm>
              <a:off x="2920087" y="8509599"/>
              <a:ext cx="1134405" cy="1258715"/>
              <a:chOff x="3015405" y="8509599"/>
              <a:chExt cx="1134405" cy="1258715"/>
            </a:xfrm>
          </p:grpSpPr>
          <p:pic>
            <p:nvPicPr>
              <p:cNvPr id="178" name="Picture 177" descr="Screen Shot 2014-06-09 at 9.48.40 PM.png"/>
              <p:cNvPicPr>
                <a:picLocks noChangeAspect="1"/>
              </p:cNvPicPr>
              <p:nvPr/>
            </p:nvPicPr>
            <p:blipFill rotWithShape="1">
              <a:blip r:embed="rId16">
                <a:extLst>
                  <a:ext uri="{BEBA8EAE-BF5A-486C-A8C5-ECC9F3942E4B}">
                    <a14:imgProps xmlns:a14="http://schemas.microsoft.com/office/drawing/2010/main" xmlns="">
                      <a14:imgLayer r:embed="rId17">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t="51289"/>
              <a:stretch/>
            </p:blipFill>
            <p:spPr>
              <a:xfrm>
                <a:off x="3015405" y="9260843"/>
                <a:ext cx="1134405" cy="507471"/>
              </a:xfrm>
              <a:prstGeom prst="rect">
                <a:avLst/>
              </a:prstGeom>
            </p:spPr>
          </p:pic>
          <p:pic>
            <p:nvPicPr>
              <p:cNvPr id="180" name="Picture 179" descr="Screen Shot 2014-06-09 at 9.48.40 PM.png"/>
              <p:cNvPicPr>
                <a:picLocks noChangeAspect="1"/>
              </p:cNvPicPr>
              <p:nvPr/>
            </p:nvPicPr>
            <p:blipFill rotWithShape="1">
              <a:blip r:embed="rId16">
                <a:extLst>
                  <a:ext uri="{BEBA8EAE-BF5A-486C-A8C5-ECC9F3942E4B}">
                    <a14:imgProps xmlns:a14="http://schemas.microsoft.com/office/drawing/2010/main" xmlns="">
                      <a14:imgLayer r:embed="rId18">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r="50000" b="48711"/>
              <a:stretch/>
            </p:blipFill>
            <p:spPr>
              <a:xfrm>
                <a:off x="3017974" y="8755011"/>
                <a:ext cx="567203" cy="534330"/>
              </a:xfrm>
              <a:prstGeom prst="rect">
                <a:avLst/>
              </a:prstGeom>
            </p:spPr>
          </p:pic>
          <p:pic>
            <p:nvPicPr>
              <p:cNvPr id="182" name="Picture 181" descr="Screen Shot 2014-06-09 at 9.48.49 PM.png"/>
              <p:cNvPicPr>
                <a:picLocks noChangeAspect="1"/>
              </p:cNvPicPr>
              <p:nvPr/>
            </p:nvPicPr>
            <p:blipFill rotWithShape="1">
              <a:blip r:embed="rId8">
                <a:extLst>
                  <a:ext uri="{BEBA8EAE-BF5A-486C-A8C5-ECC9F3942E4B}">
                    <a14:imgProps xmlns:a14="http://schemas.microsoft.com/office/drawing/2010/main" xmlns="">
                      <a14:imgLayer r:embed="rId19">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r="58956" b="68021"/>
              <a:stretch/>
            </p:blipFill>
            <p:spPr>
              <a:xfrm>
                <a:off x="3095940" y="8509599"/>
                <a:ext cx="443435" cy="209764"/>
              </a:xfrm>
              <a:prstGeom prst="rect">
                <a:avLst/>
              </a:prstGeom>
            </p:spPr>
          </p:pic>
          <p:pic>
            <p:nvPicPr>
              <p:cNvPr id="183" name="Picture 182" descr="Screen Shot 2014-06-09 at 9.48.49 PM.png"/>
              <p:cNvPicPr>
                <a:picLocks noChangeAspect="1"/>
              </p:cNvPicPr>
              <p:nvPr/>
            </p:nvPicPr>
            <p:blipFill rotWithShape="1">
              <a:blip r:embed="rId8">
                <a:extLst>
                  <a:ext uri="{BEBA8EAE-BF5A-486C-A8C5-ECC9F3942E4B}">
                    <a14:imgProps xmlns:a14="http://schemas.microsoft.com/office/drawing/2010/main" xmlns="">
                      <a14:imgLayer r:embed="rId19">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l="47083" r="12529" b="69831"/>
              <a:stretch/>
            </p:blipFill>
            <p:spPr>
              <a:xfrm>
                <a:off x="3618256" y="8509599"/>
                <a:ext cx="436348" cy="197894"/>
              </a:xfrm>
              <a:prstGeom prst="rect">
                <a:avLst/>
              </a:prstGeom>
            </p:spPr>
          </p:pic>
          <p:pic>
            <p:nvPicPr>
              <p:cNvPr id="184" name="Picture 183" descr="Screen Shot 2014-06-09 at 9.48.40 PM.png"/>
              <p:cNvPicPr>
                <a:picLocks noChangeAspect="1"/>
              </p:cNvPicPr>
              <p:nvPr/>
            </p:nvPicPr>
            <p:blipFill rotWithShape="1">
              <a:blip r:embed="rId16">
                <a:extLst>
                  <a:ext uri="{BEBA8EAE-BF5A-486C-A8C5-ECC9F3942E4B}">
                    <a14:imgProps xmlns:a14="http://schemas.microsoft.com/office/drawing/2010/main" xmlns="">
                      <a14:imgLayer r:embed="rId18">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r="4719" b="76947"/>
              <a:stretch/>
            </p:blipFill>
            <p:spPr>
              <a:xfrm>
                <a:off x="3596518" y="8755011"/>
                <a:ext cx="513667" cy="240167"/>
              </a:xfrm>
              <a:prstGeom prst="rect">
                <a:avLst/>
              </a:prstGeom>
            </p:spPr>
          </p:pic>
        </p:grpSp>
        <p:pic>
          <p:nvPicPr>
            <p:cNvPr id="191" name="Picture 190" descr="Screen Shot 2014-06-09 at 9.48.40 PM.png"/>
            <p:cNvPicPr>
              <a:picLocks noChangeAspect="1"/>
            </p:cNvPicPr>
            <p:nvPr/>
          </p:nvPicPr>
          <p:blipFill rotWithShape="1">
            <a:blip r:embed="rId16">
              <a:extLst>
                <a:ext uri="{BEBA8EAE-BF5A-486C-A8C5-ECC9F3942E4B}">
                  <a14:imgProps xmlns:a14="http://schemas.microsoft.com/office/drawing/2010/main" xmlns="">
                    <a14:imgLayer r:embed="rId18">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t="23053" b="48711"/>
            <a:stretch/>
          </p:blipFill>
          <p:spPr>
            <a:xfrm>
              <a:off x="3489859" y="8995178"/>
              <a:ext cx="567202" cy="294163"/>
            </a:xfrm>
            <a:prstGeom prst="rect">
              <a:avLst/>
            </a:prstGeom>
          </p:spPr>
        </p:pic>
      </p:grpSp>
      <p:grpSp>
        <p:nvGrpSpPr>
          <p:cNvPr id="193" name="Group 192"/>
          <p:cNvGrpSpPr/>
          <p:nvPr/>
        </p:nvGrpSpPr>
        <p:grpSpPr>
          <a:xfrm>
            <a:off x="457200" y="5857618"/>
            <a:ext cx="2795698" cy="1637125"/>
            <a:chOff x="3992282" y="2830659"/>
            <a:chExt cx="3307404" cy="1866312"/>
          </a:xfrm>
        </p:grpSpPr>
        <p:sp>
          <p:nvSpPr>
            <p:cNvPr id="194" name="TextBox 193"/>
            <p:cNvSpPr txBox="1"/>
            <p:nvPr/>
          </p:nvSpPr>
          <p:spPr>
            <a:xfrm>
              <a:off x="4089400" y="3328604"/>
              <a:ext cx="3210286" cy="1368367"/>
            </a:xfrm>
            <a:prstGeom prst="rect">
              <a:avLst/>
            </a:prstGeom>
            <a:noFill/>
            <a:ln w="6350" cmpd="sng">
              <a:solidFill>
                <a:srgbClr val="000000"/>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Add multiple levels to your game! This can be done through the use of different backdrops and using </a:t>
              </a:r>
              <a:r>
                <a:rPr lang="en-US" sz="1200" dirty="0" err="1" smtClean="0">
                  <a:latin typeface="Futura-Condensed-Normal" pitchFamily="2" charset="0"/>
                  <a:cs typeface="Futura Condensed"/>
                </a:rPr>
                <a:t>braodcast</a:t>
              </a:r>
              <a:r>
                <a:rPr lang="en-US" sz="1200" dirty="0" smtClean="0">
                  <a:latin typeface="Futura-Condensed-Normal" pitchFamily="2" charset="0"/>
                  <a:cs typeface="Futura Condensed"/>
                </a:rPr>
                <a:t> blocks to trigger the next level.</a:t>
              </a:r>
            </a:p>
            <a:p>
              <a:pPr marL="171450" indent="-171450">
                <a:buFont typeface="Wingdings" charset="2"/>
                <a:buChar char="q"/>
              </a:pPr>
              <a:r>
                <a:rPr lang="en-US" sz="1200" dirty="0" smtClean="0">
                  <a:latin typeface="Futura-Condensed-Normal" pitchFamily="2" charset="0"/>
                  <a:cs typeface="Futura Condensed"/>
                </a:rPr>
                <a:t>Use the </a:t>
              </a:r>
              <a:r>
                <a:rPr lang="en-US" sz="1200" dirty="0">
                  <a:latin typeface="Futura-Condensed-Normal" pitchFamily="2" charset="0"/>
                  <a:cs typeface="Futura Condensed"/>
                </a:rPr>
                <a:t>m</a:t>
              </a:r>
              <a:r>
                <a:rPr lang="en-US" sz="1200" dirty="0" smtClean="0">
                  <a:latin typeface="Futura-Condensed-Normal" pitchFamily="2" charset="0"/>
                  <a:cs typeface="Futura Condensed"/>
                </a:rPr>
                <a:t>ake a </a:t>
              </a:r>
              <a:r>
                <a:rPr lang="en-US" sz="1200" dirty="0">
                  <a:latin typeface="Futura-Condensed-Normal" pitchFamily="2" charset="0"/>
                  <a:cs typeface="Futura Condensed"/>
                </a:rPr>
                <a:t>v</a:t>
              </a:r>
              <a:r>
                <a:rPr lang="en-US" sz="1200" dirty="0" smtClean="0">
                  <a:latin typeface="Futura-Condensed-Normal" pitchFamily="2" charset="0"/>
                  <a:cs typeface="Futura Condensed"/>
                </a:rPr>
                <a:t>ariable block to keep score!</a:t>
              </a:r>
            </a:p>
            <a:p>
              <a:pPr marL="171450" indent="-171450">
                <a:buFont typeface="Wingdings" charset="2"/>
                <a:buChar char="q"/>
              </a:pPr>
              <a:r>
                <a:rPr lang="en-US" sz="1200" dirty="0">
                  <a:latin typeface="Futura-Condensed-Normal" pitchFamily="2" charset="0"/>
                  <a:cs typeface="Futura Condensed"/>
                </a:rPr>
                <a:t>Experiment with timer blocks to add new challenges to your maze</a:t>
              </a:r>
              <a:r>
                <a:rPr lang="en-US" sz="1200" dirty="0" smtClean="0">
                  <a:latin typeface="Futura-Condensed-Normal" pitchFamily="2" charset="0"/>
                  <a:cs typeface="Futura Condensed"/>
                </a:rPr>
                <a:t>!</a:t>
              </a:r>
              <a:endParaRPr lang="en-US" sz="1200" dirty="0">
                <a:latin typeface="Futura-Condensed-Normal" pitchFamily="2" charset="0"/>
                <a:cs typeface="Futura Condensed"/>
              </a:endParaRPr>
            </a:p>
          </p:txBody>
        </p:sp>
        <p:sp>
          <p:nvSpPr>
            <p:cNvPr id="195" name="TextBox 194"/>
            <p:cNvSpPr txBox="1"/>
            <p:nvPr/>
          </p:nvSpPr>
          <p:spPr>
            <a:xfrm>
              <a:off x="3992282" y="2830659"/>
              <a:ext cx="3307404" cy="385949"/>
            </a:xfrm>
            <a:prstGeom prst="rect">
              <a:avLst/>
            </a:prstGeom>
            <a:noFill/>
          </p:spPr>
          <p:txBody>
            <a:bodyPr wrap="square" rtlCol="0">
              <a:spAutoFit/>
            </a:bodyPr>
            <a:lstStyle/>
            <a:p>
              <a:r>
                <a:rPr lang="en-US" sz="1600" dirty="0" smtClean="0">
                  <a:latin typeface="Futura-Condensed-Normal" pitchFamily="2" charset="0"/>
                  <a:cs typeface="Futura Condensed"/>
                </a:rPr>
                <a:t>THINGS TO TRY</a:t>
              </a:r>
              <a:endParaRPr lang="en-US" sz="1600" dirty="0">
                <a:latin typeface="Futura-Condensed-Normal" pitchFamily="2" charset="0"/>
                <a:cs typeface="Futura Condensed"/>
              </a:endParaRPr>
            </a:p>
          </p:txBody>
        </p:sp>
        <p:cxnSp>
          <p:nvCxnSpPr>
            <p:cNvPr id="196" name="Straight Connector 195"/>
            <p:cNvCxnSpPr/>
            <p:nvPr/>
          </p:nvCxnSpPr>
          <p:spPr>
            <a:xfrm flipV="1">
              <a:off x="4089400" y="3169213"/>
              <a:ext cx="3210286" cy="294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7" name="TextBox 196"/>
          <p:cNvSpPr txBox="1"/>
          <p:nvPr/>
        </p:nvSpPr>
        <p:spPr>
          <a:xfrm>
            <a:off x="5690527" y="8522432"/>
            <a:ext cx="1778000" cy="1354217"/>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project to the Games Studio:</a:t>
            </a:r>
            <a:r>
              <a:rPr lang="en-US" sz="1200" kern="1100" spc="-20" dirty="0" smtClean="0">
                <a:solidFill>
                  <a:srgbClr val="000000"/>
                </a:solidFill>
                <a:latin typeface="Futura-Condensed-Normal" pitchFamily="2" charset="0"/>
                <a:cs typeface="Futura Condensed"/>
              </a:rPr>
              <a:t> </a:t>
            </a:r>
            <a:r>
              <a:rPr lang="en-US" sz="1100" kern="1100" spc="-20" dirty="0" smtClean="0">
                <a:solidFill>
                  <a:srgbClr val="000000"/>
                </a:solidFill>
                <a:latin typeface="Futura-Condensed-Normal" pitchFamily="2" charset="0"/>
                <a:cs typeface="Futura Condensed"/>
              </a:rPr>
              <a:t>http://scratch.mit.edu/studios/487504</a:t>
            </a:r>
          </a:p>
          <a:p>
            <a:pPr marL="171450" indent="-171450">
              <a:buFont typeface="Lucida Grande"/>
              <a:buChar char="+"/>
            </a:pPr>
            <a:r>
              <a:rPr lang="en-US" sz="1200" kern="1100" spc="-20" dirty="0" smtClean="0">
                <a:latin typeface="Futura-Condensed-Normal" pitchFamily="2" charset="0"/>
                <a:cs typeface="Futura Condensed"/>
              </a:rPr>
              <a:t>Swap games with a partner and walk each other through your creations.</a:t>
            </a:r>
          </a:p>
        </p:txBody>
      </p:sp>
      <p:grpSp>
        <p:nvGrpSpPr>
          <p:cNvPr id="27" name="Group 26"/>
          <p:cNvGrpSpPr/>
          <p:nvPr/>
        </p:nvGrpSpPr>
        <p:grpSpPr>
          <a:xfrm>
            <a:off x="3768703" y="6447097"/>
            <a:ext cx="1738797" cy="1432109"/>
            <a:chOff x="5479614" y="6447097"/>
            <a:chExt cx="1738797" cy="1432109"/>
          </a:xfrm>
        </p:grpSpPr>
        <p:sp>
          <p:nvSpPr>
            <p:cNvPr id="94" name="TextBox 93"/>
            <p:cNvSpPr txBox="1"/>
            <p:nvPr/>
          </p:nvSpPr>
          <p:spPr>
            <a:xfrm>
              <a:off x="5479614" y="7479096"/>
              <a:ext cx="1738797" cy="400110"/>
            </a:xfrm>
            <a:prstGeom prst="rect">
              <a:avLst/>
            </a:prstGeom>
            <a:noFill/>
          </p:spPr>
          <p:txBody>
            <a:bodyPr wrap="square" rtlCol="0">
              <a:spAutoFit/>
            </a:bodyPr>
            <a:lstStyle/>
            <a:p>
              <a:r>
                <a:rPr lang="en-US" sz="1000" dirty="0" smtClean="0">
                  <a:latin typeface="Futura-Condensed-Normal" pitchFamily="2" charset="0"/>
                  <a:cs typeface="Futura Condensed"/>
                </a:rPr>
                <a:t>This will cause your sprite to bounce off the blue walls of the maze.</a:t>
              </a:r>
              <a:endParaRPr lang="en-US" sz="1000" dirty="0">
                <a:latin typeface="Futura-Condensed-Normal" pitchFamily="2" charset="0"/>
              </a:endParaRPr>
            </a:p>
          </p:txBody>
        </p:sp>
        <p:pic>
          <p:nvPicPr>
            <p:cNvPr id="15" name="Picture 14" descr="Screen Shot 2014-07-17 at 8.00.40 PM.png"/>
            <p:cNvPicPr>
              <a:picLocks noChangeAspect="1"/>
            </p:cNvPicPr>
            <p:nvPr/>
          </p:nvPicPr>
          <p:blipFill>
            <a:blip r:embed="rId20">
              <a:extLst>
                <a:ext uri="{BEBA8EAE-BF5A-486C-A8C5-ECC9F3942E4B}">
                  <a14:imgProps xmlns:a14="http://schemas.microsoft.com/office/drawing/2010/main" xmlns="">
                    <a14:imgLayer r:embed="rId21">
                      <a14:imgEffect>
                        <a14:backgroundRemoval t="0" b="100000" l="0" r="100000">
                          <a14:foregroundMark x1="29206" y1="26147" x2="29206" y2="26147"/>
                          <a14:foregroundMark x1="26667" y1="18349" x2="26667" y2="18349"/>
                          <a14:foregroundMark x1="3492" y1="9633" x2="51746" y2="25229"/>
                          <a14:foregroundMark x1="37778" y1="90367" x2="37778" y2="90367"/>
                        </a14:backgroundRemoval>
                      </a14:imgEffect>
                    </a14:imgLayer>
                  </a14:imgProps>
                </a:ext>
                <a:ext uri="{28A0092B-C50C-407E-A947-70E740481C1C}">
                  <a14:useLocalDpi xmlns:a14="http://schemas.microsoft.com/office/drawing/2010/main" xmlns="" val="0"/>
                </a:ext>
              </a:extLst>
            </a:blip>
            <a:stretch>
              <a:fillRect/>
            </a:stretch>
          </p:blipFill>
          <p:spPr>
            <a:xfrm>
              <a:off x="5546604" y="6447097"/>
              <a:ext cx="1491191" cy="1031999"/>
            </a:xfrm>
            <a:prstGeom prst="rect">
              <a:avLst/>
            </a:prstGeom>
          </p:spPr>
        </p:pic>
      </p:grpSp>
      <p:grpSp>
        <p:nvGrpSpPr>
          <p:cNvPr id="26" name="Group 25"/>
          <p:cNvGrpSpPr/>
          <p:nvPr/>
        </p:nvGrpSpPr>
        <p:grpSpPr>
          <a:xfrm>
            <a:off x="3787582" y="5610749"/>
            <a:ext cx="1671239" cy="848046"/>
            <a:chOff x="3787582" y="5610749"/>
            <a:chExt cx="1671239" cy="848046"/>
          </a:xfrm>
        </p:grpSpPr>
        <p:pic>
          <p:nvPicPr>
            <p:cNvPr id="6" name="Picture 5" descr="Screen Shot 2014-07-17 at 8.00.13 PM.png"/>
            <p:cNvPicPr>
              <a:picLocks noChangeAspect="1"/>
            </p:cNvPicPr>
            <p:nvPr/>
          </p:nvPicPr>
          <p:blipFill>
            <a:blip r:embed="rId22">
              <a:extLst>
                <a:ext uri="{BEBA8EAE-BF5A-486C-A8C5-ECC9F3942E4B}">
                  <a14:imgProps xmlns:a14="http://schemas.microsoft.com/office/drawing/2010/main" xmlns="">
                    <a14:imgLayer r:embed="rId23">
                      <a14:imgEffect>
                        <a14:backgroundRemoval t="1887" b="98113" l="0" r="100000"/>
                      </a14:imgEffect>
                    </a14:imgLayer>
                  </a14:imgProps>
                </a:ext>
                <a:ext uri="{28A0092B-C50C-407E-A947-70E740481C1C}">
                  <a14:useLocalDpi xmlns:a14="http://schemas.microsoft.com/office/drawing/2010/main" xmlns="" val="0"/>
                </a:ext>
              </a:extLst>
            </a:blip>
            <a:stretch>
              <a:fillRect/>
            </a:stretch>
          </p:blipFill>
          <p:spPr>
            <a:xfrm>
              <a:off x="3840823" y="5610749"/>
              <a:ext cx="1003662" cy="499475"/>
            </a:xfrm>
            <a:prstGeom prst="rect">
              <a:avLst/>
            </a:prstGeom>
          </p:spPr>
        </p:pic>
        <p:sp>
          <p:nvSpPr>
            <p:cNvPr id="124" name="TextBox 123"/>
            <p:cNvSpPr txBox="1"/>
            <p:nvPr/>
          </p:nvSpPr>
          <p:spPr>
            <a:xfrm>
              <a:off x="3787582" y="6058685"/>
              <a:ext cx="1671239" cy="400110"/>
            </a:xfrm>
            <a:prstGeom prst="rect">
              <a:avLst/>
            </a:prstGeom>
            <a:noFill/>
          </p:spPr>
          <p:txBody>
            <a:bodyPr wrap="square" rtlCol="0">
              <a:spAutoFit/>
            </a:bodyPr>
            <a:lstStyle/>
            <a:p>
              <a:r>
                <a:rPr lang="en-US" sz="1000" dirty="0">
                  <a:latin typeface="Futura-Condensed-Normal" pitchFamily="2" charset="0"/>
                  <a:cs typeface="Futura Condensed"/>
                </a:rPr>
                <a:t>This tells your sprite where to begin and marks the start of the maze.</a:t>
              </a:r>
              <a:endParaRPr lang="en-US" sz="1000" dirty="0">
                <a:latin typeface="Futura-Condensed-Normal" pitchFamily="2" charset="0"/>
              </a:endParaRPr>
            </a:p>
          </p:txBody>
        </p:sp>
      </p:grpSp>
      <p:grpSp>
        <p:nvGrpSpPr>
          <p:cNvPr id="24" name="Group 23"/>
          <p:cNvGrpSpPr/>
          <p:nvPr/>
        </p:nvGrpSpPr>
        <p:grpSpPr>
          <a:xfrm>
            <a:off x="5550436" y="6223768"/>
            <a:ext cx="1671239" cy="1585997"/>
            <a:chOff x="6018396" y="6211255"/>
            <a:chExt cx="1853408" cy="1758874"/>
          </a:xfrm>
        </p:grpSpPr>
        <p:sp>
          <p:nvSpPr>
            <p:cNvPr id="81" name="TextBox 80"/>
            <p:cNvSpPr txBox="1"/>
            <p:nvPr/>
          </p:nvSpPr>
          <p:spPr>
            <a:xfrm>
              <a:off x="6018396" y="7355744"/>
              <a:ext cx="1853408" cy="614385"/>
            </a:xfrm>
            <a:prstGeom prst="rect">
              <a:avLst/>
            </a:prstGeom>
            <a:noFill/>
          </p:spPr>
          <p:txBody>
            <a:bodyPr wrap="square" rtlCol="0">
              <a:spAutoFit/>
            </a:bodyPr>
            <a:lstStyle/>
            <a:p>
              <a:r>
                <a:rPr lang="en-US" sz="1000" dirty="0" smtClean="0">
                  <a:latin typeface="Futura-Condensed-Normal" pitchFamily="2" charset="0"/>
                  <a:cs typeface="Futura Condensed"/>
                </a:rPr>
                <a:t>This tells the end-of-maze sprite that players win when the ball touches this sprite.</a:t>
              </a:r>
              <a:endParaRPr lang="en-US" sz="1000" dirty="0">
                <a:latin typeface="Futura-Condensed-Normal" pitchFamily="2" charset="0"/>
              </a:endParaRPr>
            </a:p>
          </p:txBody>
        </p:sp>
        <p:pic>
          <p:nvPicPr>
            <p:cNvPr id="82" name="Picture 81" descr="Screen Shot 2014-07-17 at 7.59.52 PM.png"/>
            <p:cNvPicPr>
              <a:picLocks noChangeAspect="1"/>
            </p:cNvPicPr>
            <p:nvPr/>
          </p:nvPicPr>
          <p:blipFill>
            <a:blip r:embed="rId24">
              <a:extLst>
                <a:ext uri="{BEBA8EAE-BF5A-486C-A8C5-ECC9F3942E4B}">
                  <a14:imgProps xmlns:a14="http://schemas.microsoft.com/office/drawing/2010/main" xmlns="">
                    <a14:imgLayer r:embed="rId25">
                      <a14:imgEffect>
                        <a14:backgroundRemoval t="866" b="96537" l="1303" r="98371">
                          <a14:foregroundMark x1="41694" y1="67532" x2="41694" y2="67532"/>
                          <a14:foregroundMark x1="45277" y1="67532" x2="45277" y2="67532"/>
                          <a14:foregroundMark x1="44300" y1="68831" x2="44300" y2="68831"/>
                        </a14:backgroundRemoval>
                      </a14:imgEffect>
                    </a14:imgLayer>
                  </a14:imgProps>
                </a:ext>
                <a:ext uri="{28A0092B-C50C-407E-A947-70E740481C1C}">
                  <a14:useLocalDpi xmlns:a14="http://schemas.microsoft.com/office/drawing/2010/main" xmlns="" val="0"/>
                </a:ext>
              </a:extLst>
            </a:blip>
            <a:stretch>
              <a:fillRect/>
            </a:stretch>
          </p:blipFill>
          <p:spPr>
            <a:xfrm>
              <a:off x="6050231" y="6211255"/>
              <a:ext cx="1606100" cy="1208500"/>
            </a:xfrm>
            <a:prstGeom prst="rect">
              <a:avLst/>
            </a:prstGeom>
          </p:spPr>
        </p:pic>
      </p:grpSp>
      <p:grpSp>
        <p:nvGrpSpPr>
          <p:cNvPr id="71" name="Group 70"/>
          <p:cNvGrpSpPr/>
          <p:nvPr/>
        </p:nvGrpSpPr>
        <p:grpSpPr>
          <a:xfrm>
            <a:off x="1560231" y="443435"/>
            <a:ext cx="1662109" cy="1336089"/>
            <a:chOff x="1560231" y="443435"/>
            <a:chExt cx="1662109" cy="1336089"/>
          </a:xfrm>
        </p:grpSpPr>
        <p:grpSp>
          <p:nvGrpSpPr>
            <p:cNvPr id="72" name="Group 71"/>
            <p:cNvGrpSpPr/>
            <p:nvPr/>
          </p:nvGrpSpPr>
          <p:grpSpPr>
            <a:xfrm>
              <a:off x="1560231" y="443435"/>
              <a:ext cx="1662109" cy="1336089"/>
              <a:chOff x="1558552" y="4643960"/>
              <a:chExt cx="1004585" cy="656327"/>
            </a:xfrm>
          </p:grpSpPr>
          <p:cxnSp>
            <p:nvCxnSpPr>
              <p:cNvPr id="75" name="Straight Arrow Connector 74"/>
              <p:cNvCxnSpPr/>
              <p:nvPr/>
            </p:nvCxnSpPr>
            <p:spPr>
              <a:xfrm>
                <a:off x="1558552" y="4646880"/>
                <a:ext cx="1004584"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3" name="Straight Arrow Connector 72"/>
            <p:cNvCxnSpPr/>
            <p:nvPr/>
          </p:nvCxnSpPr>
          <p:spPr>
            <a:xfrm>
              <a:off x="1560231"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77" name="Straight Arrow Connector 76"/>
          <p:cNvCxnSpPr/>
          <p:nvPr/>
        </p:nvCxnSpPr>
        <p:spPr>
          <a:xfrm flipV="1">
            <a:off x="7047474" y="3512090"/>
            <a:ext cx="0" cy="131208"/>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87393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444500" y="590145"/>
            <a:ext cx="2828642" cy="2640077"/>
            <a:chOff x="444500" y="590145"/>
            <a:chExt cx="2828642" cy="2640077"/>
          </a:xfrm>
        </p:grpSpPr>
        <p:grpSp>
          <p:nvGrpSpPr>
            <p:cNvPr id="77" name="Group 76"/>
            <p:cNvGrpSpPr/>
            <p:nvPr/>
          </p:nvGrpSpPr>
          <p:grpSpPr>
            <a:xfrm>
              <a:off x="444500" y="1521622"/>
              <a:ext cx="2348507" cy="1708600"/>
              <a:chOff x="519774" y="1541209"/>
              <a:chExt cx="2348507" cy="1708600"/>
            </a:xfrm>
          </p:grpSpPr>
          <p:sp>
            <p:nvSpPr>
              <p:cNvPr id="80" name="TextBox 79"/>
              <p:cNvSpPr txBox="1"/>
              <p:nvPr/>
            </p:nvSpPr>
            <p:spPr>
              <a:xfrm>
                <a:off x="613831" y="1541209"/>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a:latin typeface="Futura Condensed"/>
                    <a:cs typeface="Futura Condensed"/>
                  </a:rPr>
                  <a:t>HOW CAN YOU USE SCRATCH TO BUILD AN </a:t>
                </a:r>
                <a:r>
                  <a:rPr lang="en-US" sz="1200" dirty="0" smtClean="0">
                    <a:latin typeface="Futura Condensed"/>
                    <a:cs typeface="Futura Condensed"/>
                  </a:rPr>
                  <a:t>INTERACTIVE </a:t>
                </a:r>
                <a:r>
                  <a:rPr lang="en-US" sz="1200" dirty="0">
                    <a:latin typeface="Futura Condensed"/>
                    <a:cs typeface="Futura Condensed"/>
                  </a:rPr>
                  <a:t>GAME?</a:t>
                </a:r>
              </a:p>
            </p:txBody>
          </p:sp>
          <p:sp>
            <p:nvSpPr>
              <p:cNvPr id="81" name="TextBox 80"/>
              <p:cNvSpPr txBox="1"/>
              <p:nvPr/>
            </p:nvSpPr>
            <p:spPr>
              <a:xfrm>
                <a:off x="519774" y="2234146"/>
                <a:ext cx="2348507" cy="1015663"/>
              </a:xfrm>
              <a:prstGeom prst="rect">
                <a:avLst/>
              </a:prstGeom>
              <a:noFill/>
              <a:ln>
                <a:noFill/>
              </a:ln>
            </p:spPr>
            <p:txBody>
              <a:bodyPr wrap="square" rtlCol="0">
                <a:spAutoFit/>
              </a:bodyPr>
              <a:lstStyle/>
              <a:p>
                <a:pPr algn="just"/>
                <a:r>
                  <a:rPr lang="en-US" sz="1200" dirty="0">
                    <a:latin typeface="Futura Condensed"/>
                    <a:cs typeface="Futura Condensed"/>
                  </a:rPr>
                  <a:t>In this project, you will create a </a:t>
                </a:r>
                <a:r>
                  <a:rPr lang="en-US" sz="1200" dirty="0" smtClean="0">
                    <a:latin typeface="Futura Condensed"/>
                    <a:cs typeface="Futura Condensed"/>
                  </a:rPr>
                  <a:t>game. This game includes </a:t>
                </a:r>
                <a:r>
                  <a:rPr lang="en-US" sz="1200" dirty="0">
                    <a:latin typeface="Futura Condensed"/>
                    <a:cs typeface="Futura Condensed"/>
                  </a:rPr>
                  <a:t>interactions between sprites, score, and </a:t>
                </a:r>
                <a:r>
                  <a:rPr lang="en-US" sz="1200" dirty="0" smtClean="0">
                    <a:latin typeface="Futura Condensed"/>
                    <a:cs typeface="Futura Condensed"/>
                  </a:rPr>
                  <a:t>levels. The game is similar to the classic game of pong, where the goal is to keep the sprite from getting past you.</a:t>
                </a:r>
                <a:endParaRPr lang="en-US" sz="1200" dirty="0">
                  <a:latin typeface="Futura Condensed"/>
                  <a:cs typeface="Futura Condensed"/>
                </a:endParaRPr>
              </a:p>
            </p:txBody>
          </p:sp>
        </p:grpSp>
        <p:sp>
          <p:nvSpPr>
            <p:cNvPr id="79" name="TextBox 78"/>
            <p:cNvSpPr txBox="1"/>
            <p:nvPr/>
          </p:nvSpPr>
          <p:spPr>
            <a:xfrm>
              <a:off x="457200" y="590145"/>
              <a:ext cx="2815942" cy="923330"/>
            </a:xfrm>
            <a:prstGeom prst="rect">
              <a:avLst/>
            </a:prstGeom>
            <a:noFill/>
            <a:ln>
              <a:noFill/>
            </a:ln>
          </p:spPr>
          <p:txBody>
            <a:bodyPr wrap="square" rtlCol="0">
              <a:spAutoFit/>
            </a:bodyPr>
            <a:lstStyle/>
            <a:p>
              <a:r>
                <a:rPr lang="en-US" sz="5400" dirty="0" smtClean="0">
                  <a:latin typeface="Futura Condensed"/>
                  <a:cs typeface="Futura Condensed"/>
                </a:rPr>
                <a:t>PONG</a:t>
              </a:r>
            </a:p>
          </p:txBody>
        </p:sp>
      </p:grpSp>
      <p:pic>
        <p:nvPicPr>
          <p:cNvPr id="23" name="Picture 22" descr="Screen Shot 2014-06-10 at 10.18.43 AM.png"/>
          <p:cNvPicPr>
            <a:picLocks noChangeAspect="1"/>
          </p:cNvPicPr>
          <p:nvPr/>
        </p:nvPicPr>
        <p:blipFill>
          <a:blip r:embed="rId3">
            <a:extLst>
              <a:ext uri="{BEBA8EAE-BF5A-486C-A8C5-ECC9F3942E4B}">
                <a14:imgProps xmlns:a14="http://schemas.microsoft.com/office/drawing/2010/main" xmlns="">
                  <a14:imgLayer r:embed="rId4">
                    <a14:imgEffect>
                      <a14:backgroundRemoval t="0" b="99216" l="0" r="98598"/>
                    </a14:imgEffect>
                  </a14:imgLayer>
                </a14:imgProps>
              </a:ext>
              <a:ext uri="{28A0092B-C50C-407E-A947-70E740481C1C}">
                <a14:useLocalDpi xmlns:a14="http://schemas.microsoft.com/office/drawing/2010/main" xmlns="" val="0"/>
              </a:ext>
            </a:extLst>
          </a:blip>
          <a:stretch>
            <a:fillRect/>
          </a:stretch>
        </p:blipFill>
        <p:spPr>
          <a:xfrm>
            <a:off x="6160617" y="5555872"/>
            <a:ext cx="1000121" cy="1191733"/>
          </a:xfrm>
          <a:prstGeom prst="rect">
            <a:avLst/>
          </a:prstGeom>
        </p:spPr>
      </p:pic>
      <p:pic>
        <p:nvPicPr>
          <p:cNvPr id="24" name="Picture 23" descr="Screen Shot 2014-06-10 at 10.19.02 AM.png"/>
          <p:cNvPicPr>
            <a:picLocks noChangeAspect="1"/>
          </p:cNvPicPr>
          <p:nvPr/>
        </p:nvPicPr>
        <p:blipFill>
          <a:blip r:embed="rId5">
            <a:extLst>
              <a:ext uri="{BEBA8EAE-BF5A-486C-A8C5-ECC9F3942E4B}">
                <a14:imgProps xmlns:a14="http://schemas.microsoft.com/office/drawing/2010/main" xmlns="">
                  <a14:imgLayer r:embed="rId6">
                    <a14:imgEffect>
                      <a14:backgroundRemoval t="0" b="100000" l="0" r="99320">
                        <a14:foregroundMark x1="28798" y1="56812" x2="28798" y2="56812"/>
                        <a14:foregroundMark x1="26304" y1="57841" x2="26304" y2="57841"/>
                        <a14:foregroundMark x1="62585" y1="46272" x2="62585" y2="46272"/>
                        <a14:foregroundMark x1="77778" y1="48329" x2="77778" y2="48329"/>
                        <a14:foregroundMark x1="57596" y1="47815" x2="57596" y2="47815"/>
                      </a14:backgroundRemoval>
                    </a14:imgEffect>
                  </a14:imgLayer>
                </a14:imgProps>
              </a:ext>
              <a:ext uri="{28A0092B-C50C-407E-A947-70E740481C1C}">
                <a14:useLocalDpi xmlns:a14="http://schemas.microsoft.com/office/drawing/2010/main" xmlns="" val="0"/>
              </a:ext>
            </a:extLst>
          </a:blip>
          <a:stretch>
            <a:fillRect/>
          </a:stretch>
        </p:blipFill>
        <p:spPr>
          <a:xfrm>
            <a:off x="3845025" y="5555872"/>
            <a:ext cx="2060997" cy="1817977"/>
          </a:xfrm>
          <a:prstGeom prst="rect">
            <a:avLst/>
          </a:prstGeom>
        </p:spPr>
      </p:pic>
      <p:pic>
        <p:nvPicPr>
          <p:cNvPr id="75" name="Picture 74" descr="Screen Shot 2014-06-09 at 6.04.02 PM.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581438" y="758990"/>
            <a:ext cx="3684817" cy="2754518"/>
          </a:xfrm>
          <a:prstGeom prst="rect">
            <a:avLst/>
          </a:prstGeom>
        </p:spPr>
      </p:pic>
      <p:pic>
        <p:nvPicPr>
          <p:cNvPr id="177" name="Picture 176" descr="Screen Shot 2014-06-09 at 9.48.16 PM.png"/>
          <p:cNvPicPr>
            <a:picLocks noChangeAspect="1"/>
          </p:cNvPicPr>
          <p:nvPr/>
        </p:nvPicPr>
        <p:blipFill>
          <a:blip r:embed="rId8">
            <a:extLst>
              <a:ext uri="{BEBA8EAE-BF5A-486C-A8C5-ECC9F3942E4B}">
                <a14:imgProps xmlns:a14="http://schemas.microsoft.com/office/drawing/2010/main" xmlns="">
                  <a14:imgLayer r:embed="rId9">
                    <a14:imgEffect>
                      <a14:backgroundRemoval t="1198" b="100000" l="704" r="100000">
                        <a14:foregroundMark x1="68310" y1="49401" x2="68310" y2="49401"/>
                        <a14:foregroundMark x1="65493" y1="23353" x2="65493" y2="23353"/>
                        <a14:foregroundMark x1="69718" y1="29042" x2="69718" y2="29042"/>
                        <a14:foregroundMark x1="19366" y1="5988" x2="19366" y2="5988"/>
                        <a14:foregroundMark x1="60211" y1="90120" x2="60211" y2="90120"/>
                      </a14:backgroundRemoval>
                    </a14:imgEffect>
                  </a14:imgLayer>
                </a14:imgProps>
              </a:ext>
              <a:ext uri="{28A0092B-C50C-407E-A947-70E740481C1C}">
                <a14:useLocalDpi xmlns:a14="http://schemas.microsoft.com/office/drawing/2010/main" xmlns="" val="0"/>
              </a:ext>
            </a:extLst>
          </a:blip>
          <a:stretch>
            <a:fillRect/>
          </a:stretch>
        </p:blipFill>
        <p:spPr>
          <a:xfrm>
            <a:off x="1751737" y="8484750"/>
            <a:ext cx="1095819" cy="1288746"/>
          </a:xfrm>
          <a:prstGeom prst="rect">
            <a:avLst/>
          </a:prstGeom>
        </p:spPr>
      </p:pic>
      <p:grpSp>
        <p:nvGrpSpPr>
          <p:cNvPr id="189" name="Group 188"/>
          <p:cNvGrpSpPr/>
          <p:nvPr/>
        </p:nvGrpSpPr>
        <p:grpSpPr>
          <a:xfrm>
            <a:off x="4163818" y="8522432"/>
            <a:ext cx="1261736" cy="1216116"/>
            <a:chOff x="4163818" y="8522432"/>
            <a:chExt cx="1261736" cy="1216116"/>
          </a:xfrm>
        </p:grpSpPr>
        <p:pic>
          <p:nvPicPr>
            <p:cNvPr id="176" name="Picture 175" descr="Screen Shot 2014-06-09 at 9.47.54 PM.png"/>
            <p:cNvPicPr>
              <a:picLocks noChangeAspect="1"/>
            </p:cNvPicPr>
            <p:nvPr/>
          </p:nvPicPr>
          <p:blipFill>
            <a:blip r:embed="rId10">
              <a:extLst>
                <a:ext uri="{BEBA8EAE-BF5A-486C-A8C5-ECC9F3942E4B}">
                  <a14:imgProps xmlns:a14="http://schemas.microsoft.com/office/drawing/2010/main" xmlns="">
                    <a14:imgLayer r:embed="rId11">
                      <a14:imgEffect>
                        <a14:backgroundRemoval t="1107" b="100000" l="917" r="98471">
                          <a14:foregroundMark x1="78899" y1="90406" x2="78899" y2="90406"/>
                          <a14:foregroundMark x1="17737" y1="92251" x2="17737" y2="92251"/>
                          <a14:foregroundMark x1="22018" y1="42435" x2="22018" y2="42435"/>
                          <a14:foregroundMark x1="67890" y1="40959" x2="67890" y2="40959"/>
                          <a14:foregroundMark x1="34251" y1="14760" x2="34251" y2="14760"/>
                        </a14:backgroundRemoval>
                      </a14:imgEffect>
                    </a14:imgLayer>
                  </a14:imgProps>
                </a:ext>
                <a:ext uri="{28A0092B-C50C-407E-A947-70E740481C1C}">
                  <a14:useLocalDpi xmlns:a14="http://schemas.microsoft.com/office/drawing/2010/main" xmlns="" val="0"/>
                </a:ext>
              </a:extLst>
            </a:blip>
            <a:stretch>
              <a:fillRect/>
            </a:stretch>
          </p:blipFill>
          <p:spPr>
            <a:xfrm>
              <a:off x="4163818" y="8692889"/>
              <a:ext cx="1261736" cy="1045659"/>
            </a:xfrm>
            <a:prstGeom prst="rect">
              <a:avLst/>
            </a:prstGeom>
          </p:spPr>
        </p:pic>
        <p:pic>
          <p:nvPicPr>
            <p:cNvPr id="179" name="Picture 178" descr="Screen Shot 2014-06-09 at 9.48.49 PM.png"/>
            <p:cNvPicPr>
              <a:picLocks noChangeAspect="1"/>
            </p:cNvPicPr>
            <p:nvPr/>
          </p:nvPicPr>
          <p:blipFill rotWithShape="1">
            <a:blip r:embed="rId12">
              <a:extLst>
                <a:ext uri="{BEBA8EAE-BF5A-486C-A8C5-ECC9F3942E4B}">
                  <a14:imgProps xmlns:a14="http://schemas.microsoft.com/office/drawing/2010/main" xmlns="">
                    <a14:imgLayer r:embed="rId13">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t="69977"/>
            <a:stretch/>
          </p:blipFill>
          <p:spPr>
            <a:xfrm>
              <a:off x="4214173" y="8522432"/>
              <a:ext cx="1080384" cy="196931"/>
            </a:xfrm>
            <a:prstGeom prst="rect">
              <a:avLst/>
            </a:prstGeom>
          </p:spPr>
        </p:pic>
      </p:grpSp>
      <p:pic>
        <p:nvPicPr>
          <p:cNvPr id="187" name="Picture 186" descr="Screen Shot 2014-06-09 at 10.03.21 PM.png"/>
          <p:cNvPicPr>
            <a:picLocks noChangeAspect="1"/>
          </p:cNvPicPr>
          <p:nvPr/>
        </p:nvPicPr>
        <p:blipFill>
          <a:blip r:embed="rId14">
            <a:extLst>
              <a:ext uri="{BEBA8EAE-BF5A-486C-A8C5-ECC9F3942E4B}">
                <a14:imgProps xmlns:a14="http://schemas.microsoft.com/office/drawing/2010/main" xmlns="">
                  <a14:imgLayer r:embed="rId15">
                    <a14:imgEffect>
                      <a14:backgroundRemoval t="0" b="99706" l="0" r="99717">
                        <a14:foregroundMark x1="69688" y1="16176" x2="69688" y2="16176"/>
                        <a14:foregroundMark x1="45042" y1="62059" x2="45042" y2="62059"/>
                        <a14:foregroundMark x1="34844" y1="88235" x2="34844" y2="88235"/>
                      </a14:backgroundRemoval>
                    </a14:imgEffect>
                  </a14:imgLayer>
                </a14:imgProps>
              </a:ext>
              <a:ext uri="{28A0092B-C50C-407E-A947-70E740481C1C}">
                <a14:useLocalDpi xmlns:a14="http://schemas.microsoft.com/office/drawing/2010/main" xmlns="" val="0"/>
              </a:ext>
            </a:extLst>
          </a:blip>
          <a:stretch>
            <a:fillRect/>
          </a:stretch>
        </p:blipFill>
        <p:spPr>
          <a:xfrm>
            <a:off x="355235" y="8498837"/>
            <a:ext cx="1306858" cy="1258730"/>
          </a:xfrm>
          <a:prstGeom prst="rect">
            <a:avLst/>
          </a:prstGeom>
        </p:spPr>
      </p:pic>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 Condensed"/>
                <a:cs typeface="Futura Condensed"/>
              </a:rPr>
              <a:t>FINISHED?</a:t>
            </a:r>
            <a:endParaRPr lang="en-US" dirty="0">
              <a:solidFill>
                <a:schemeClr val="bg1"/>
              </a:solidFill>
              <a:latin typeface="Futura Condensed"/>
              <a:cs typeface="Futura Condensed"/>
            </a:endParaRPr>
          </a:p>
        </p:txBody>
      </p:sp>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 Condensed"/>
                <a:cs typeface="Futura Condensed"/>
              </a:rPr>
              <a:t>FINISHED?</a:t>
            </a:r>
            <a:endParaRPr lang="en-US" dirty="0">
              <a:solidFill>
                <a:schemeClr val="bg1"/>
              </a:solidFill>
              <a:latin typeface="Futura Condensed"/>
              <a:cs typeface="Futura Condensed"/>
            </a:endParaRPr>
          </a:p>
        </p:txBody>
      </p:sp>
      <p:sp>
        <p:nvSpPr>
          <p:cNvPr id="52" name="TextBox 51"/>
          <p:cNvSpPr txBox="1"/>
          <p:nvPr/>
        </p:nvSpPr>
        <p:spPr>
          <a:xfrm>
            <a:off x="5690527" y="8522432"/>
            <a:ext cx="1778000" cy="1184940"/>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 Condensed"/>
                <a:cs typeface="Futura Condensed"/>
              </a:rPr>
              <a:t>Add your project to the Games Studio: </a:t>
            </a:r>
            <a:r>
              <a:rPr lang="en-US" sz="1100" kern="1100" spc="-20" dirty="0">
                <a:solidFill>
                  <a:srgbClr val="000000"/>
                </a:solidFill>
                <a:latin typeface="Futura Condensed"/>
                <a:cs typeface="Futura Condensed"/>
              </a:rPr>
              <a:t>http://</a:t>
            </a:r>
            <a:r>
              <a:rPr lang="en-US" sz="1100" kern="1100" spc="-20" dirty="0" err="1">
                <a:solidFill>
                  <a:srgbClr val="000000"/>
                </a:solidFill>
                <a:latin typeface="Futura Condensed"/>
                <a:cs typeface="Futura Condensed"/>
              </a:rPr>
              <a:t>scratch.mit.edu</a:t>
            </a:r>
            <a:r>
              <a:rPr lang="en-US" sz="1100" kern="1100" spc="-20" dirty="0">
                <a:solidFill>
                  <a:srgbClr val="000000"/>
                </a:solidFill>
                <a:latin typeface="Futura Condensed"/>
                <a:cs typeface="Futura Condensed"/>
              </a:rPr>
              <a:t>/studios/</a:t>
            </a:r>
            <a:r>
              <a:rPr lang="en-US" sz="1100" kern="1100" spc="-20" dirty="0" smtClean="0">
                <a:solidFill>
                  <a:srgbClr val="000000"/>
                </a:solidFill>
                <a:latin typeface="Futura Condensed"/>
                <a:cs typeface="Futura Condensed"/>
              </a:rPr>
              <a:t>487504</a:t>
            </a:r>
            <a:endParaRPr lang="en-US" sz="1200" kern="1100" spc="-20" dirty="0" smtClean="0">
              <a:latin typeface="Futura Condensed"/>
              <a:cs typeface="Futura Condensed"/>
            </a:endParaRPr>
          </a:p>
          <a:p>
            <a:pPr marL="171450" indent="-171450">
              <a:buFont typeface="Lucida Grande"/>
              <a:buChar char="+"/>
            </a:pPr>
            <a:r>
              <a:rPr lang="en-US" sz="1200" kern="1100" spc="-20" dirty="0" smtClean="0">
                <a:latin typeface="Futura Condensed"/>
                <a:cs typeface="Futura Condensed"/>
              </a:rPr>
              <a:t>Swap games with a partner and walk each other through your creations.</a:t>
            </a:r>
          </a:p>
        </p:txBody>
      </p:sp>
      <p:cxnSp>
        <p:nvCxnSpPr>
          <p:cNvPr id="61" name="Straight Connector 60"/>
          <p:cNvCxnSpPr/>
          <p:nvPr/>
        </p:nvCxnSpPr>
        <p:spPr>
          <a:xfrm>
            <a:off x="548640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28357" y="3857808"/>
            <a:ext cx="2969349" cy="1418423"/>
            <a:chOff x="441661" y="3857808"/>
            <a:chExt cx="2969349" cy="1418423"/>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 Condensed"/>
                  <a:cs typeface="Futura Condensed"/>
                </a:rPr>
                <a:t>START HERE</a:t>
              </a:r>
              <a:endParaRPr lang="en-US" sz="1600" dirty="0">
                <a:latin typeface="Futura Condensed"/>
                <a:cs typeface="Futura Condensed"/>
              </a:endParaRPr>
            </a:p>
          </p:txBody>
        </p:sp>
        <p:grpSp>
          <p:nvGrpSpPr>
            <p:cNvPr id="22" name="Group 21"/>
            <p:cNvGrpSpPr/>
            <p:nvPr/>
          </p:nvGrpSpPr>
          <p:grpSpPr>
            <a:xfrm>
              <a:off x="441661" y="4194252"/>
              <a:ext cx="2885167" cy="1081979"/>
              <a:chOff x="499401" y="4194252"/>
              <a:chExt cx="2885167" cy="1081979"/>
            </a:xfrm>
          </p:grpSpPr>
          <p:sp>
            <p:nvSpPr>
              <p:cNvPr id="14" name="TextBox 13"/>
              <p:cNvSpPr txBox="1"/>
              <p:nvPr/>
            </p:nvSpPr>
            <p:spPr>
              <a:xfrm>
                <a:off x="499401" y="4232868"/>
                <a:ext cx="2885167" cy="1043363"/>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 Condensed"/>
                    <a:cs typeface="Futura Condensed"/>
                  </a:rPr>
                  <a:t>Create two sprites: a paddle for the user to control and a ball the user will be playing with.</a:t>
                </a:r>
              </a:p>
              <a:p>
                <a:pPr marL="171450" indent="-171450">
                  <a:lnSpc>
                    <a:spcPct val="130000"/>
                  </a:lnSpc>
                  <a:buFont typeface="Wingdings" charset="2"/>
                  <a:buChar char="q"/>
                </a:pPr>
                <a:r>
                  <a:rPr lang="en-US" sz="1200" dirty="0" smtClean="0">
                    <a:latin typeface="Futura Condensed"/>
                    <a:cs typeface="Futura Condensed"/>
                  </a:rPr>
                  <a:t>Make your paddle sprite interactive.</a:t>
                </a:r>
              </a:p>
              <a:p>
                <a:pPr marL="171450" indent="-171450">
                  <a:lnSpc>
                    <a:spcPct val="130000"/>
                  </a:lnSpc>
                  <a:buFont typeface="Wingdings" charset="2"/>
                  <a:buChar char="q"/>
                </a:pPr>
                <a:r>
                  <a:rPr lang="en-US" sz="1200" dirty="0" smtClean="0">
                    <a:latin typeface="Futura Condensed"/>
                    <a:cs typeface="Futura Condensed"/>
                  </a:rPr>
                  <a:t>Bring your game to life!</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9" name="Picture 8" descr="Screen Shot 2014-06-09 at 11.43.20 AM.png"/>
          <p:cNvPicPr>
            <a:picLocks noChangeAspect="1"/>
          </p:cNvPicPr>
          <p:nvPr/>
        </p:nvPicPr>
        <p:blipFill>
          <a:blip r:embed="rId16">
            <a:extLst>
              <a:ext uri="{BEBA8EAE-BF5A-486C-A8C5-ECC9F3942E4B}">
                <a14:imgProps xmlns:a14="http://schemas.microsoft.com/office/drawing/2010/main" xmlns="">
                  <a14:imgLayer r:embed="rId17">
                    <a14:imgEffect>
                      <a14:backgroundRemoval t="0" b="100000" l="0" r="100000">
                        <a14:foregroundMark x1="20479" y1="9945" x2="20479" y2="9945"/>
                      </a14:backgroundRemoval>
                    </a14:imgEffect>
                  </a14:imgLayer>
                </a14:imgProps>
              </a:ext>
              <a:ext uri="{28A0092B-C50C-407E-A947-70E740481C1C}">
                <a14:useLocalDpi xmlns:a14="http://schemas.microsoft.com/office/drawing/2010/main" xmlns="" val="0"/>
              </a:ext>
            </a:extLst>
          </a:blip>
          <a:stretch>
            <a:fillRect/>
          </a:stretch>
        </p:blipFill>
        <p:spPr>
          <a:xfrm>
            <a:off x="5537894" y="3760920"/>
            <a:ext cx="1503606" cy="1447622"/>
          </a:xfrm>
          <a:prstGeom prst="rect">
            <a:avLst/>
          </a:prstGeom>
        </p:spPr>
      </p:pic>
      <p:sp>
        <p:nvSpPr>
          <p:cNvPr id="124" name="TextBox 123"/>
          <p:cNvSpPr txBox="1"/>
          <p:nvPr/>
        </p:nvSpPr>
        <p:spPr>
          <a:xfrm>
            <a:off x="3791517" y="7371368"/>
            <a:ext cx="3366713" cy="330669"/>
          </a:xfrm>
          <a:prstGeom prst="rect">
            <a:avLst/>
          </a:prstGeom>
          <a:noFill/>
        </p:spPr>
        <p:txBody>
          <a:bodyPr wrap="square" rtlCol="0">
            <a:spAutoFit/>
          </a:bodyPr>
          <a:lstStyle/>
          <a:p>
            <a:r>
              <a:rPr lang="en-US" sz="1000" dirty="0" smtClean="0">
                <a:latin typeface="Futura Condensed"/>
                <a:cs typeface="Futura Condensed"/>
              </a:rPr>
              <a:t>These control the ball - if touching the paddle or a wall, it continues moving. If touching red (meaning the ball moved past the paddle) the game ends.</a:t>
            </a:r>
            <a:endParaRPr lang="en-US" sz="1000" dirty="0"/>
          </a:p>
        </p:txBody>
      </p:sp>
      <p:grpSp>
        <p:nvGrpSpPr>
          <p:cNvPr id="161" name="Group 160"/>
          <p:cNvGrpSpPr/>
          <p:nvPr/>
        </p:nvGrpSpPr>
        <p:grpSpPr>
          <a:xfrm>
            <a:off x="2191648" y="5141334"/>
            <a:ext cx="1625634" cy="739090"/>
            <a:chOff x="2191648" y="5123856"/>
            <a:chExt cx="1625634" cy="739090"/>
          </a:xfrm>
        </p:grpSpPr>
        <p:cxnSp>
          <p:nvCxnSpPr>
            <p:cNvPr id="153" name="Straight Arrow Connector 152"/>
            <p:cNvCxnSpPr/>
            <p:nvPr/>
          </p:nvCxnSpPr>
          <p:spPr>
            <a:xfrm>
              <a:off x="2191648" y="5128956"/>
              <a:ext cx="1206057"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3387707" y="5123856"/>
              <a:ext cx="429575" cy="739090"/>
              <a:chOff x="3392809" y="4466170"/>
              <a:chExt cx="314774" cy="1388957"/>
            </a:xfrm>
          </p:grpSpPr>
          <p:cxnSp>
            <p:nvCxnSpPr>
              <p:cNvPr id="150" name="Straight Arrow Connector 149"/>
              <p:cNvCxnSpPr/>
              <p:nvPr/>
            </p:nvCxnSpPr>
            <p:spPr>
              <a:xfrm>
                <a:off x="3394399" y="4466170"/>
                <a:ext cx="0" cy="138895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3392809" y="5847646"/>
                <a:ext cx="314774"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grpSp>
      <p:grpSp>
        <p:nvGrpSpPr>
          <p:cNvPr id="192" name="Group 191"/>
          <p:cNvGrpSpPr/>
          <p:nvPr/>
        </p:nvGrpSpPr>
        <p:grpSpPr>
          <a:xfrm>
            <a:off x="2937200" y="8509599"/>
            <a:ext cx="1136974" cy="1258715"/>
            <a:chOff x="2920087" y="8509599"/>
            <a:chExt cx="1136974" cy="1258715"/>
          </a:xfrm>
        </p:grpSpPr>
        <p:grpSp>
          <p:nvGrpSpPr>
            <p:cNvPr id="188" name="Group 187"/>
            <p:cNvGrpSpPr/>
            <p:nvPr/>
          </p:nvGrpSpPr>
          <p:grpSpPr>
            <a:xfrm>
              <a:off x="2920087" y="8509599"/>
              <a:ext cx="1134405" cy="1258715"/>
              <a:chOff x="3015405" y="8509599"/>
              <a:chExt cx="1134405" cy="1258715"/>
            </a:xfrm>
          </p:grpSpPr>
          <p:pic>
            <p:nvPicPr>
              <p:cNvPr id="178" name="Picture 177" descr="Screen Shot 2014-06-09 at 9.48.40 PM.png"/>
              <p:cNvPicPr>
                <a:picLocks noChangeAspect="1"/>
              </p:cNvPicPr>
              <p:nvPr/>
            </p:nvPicPr>
            <p:blipFill rotWithShape="1">
              <a:blip r:embed="rId18">
                <a:extLst>
                  <a:ext uri="{BEBA8EAE-BF5A-486C-A8C5-ECC9F3942E4B}">
                    <a14:imgProps xmlns:a14="http://schemas.microsoft.com/office/drawing/2010/main" xmlns="">
                      <a14:imgLayer r:embed="rId19">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t="51289"/>
              <a:stretch/>
            </p:blipFill>
            <p:spPr>
              <a:xfrm>
                <a:off x="3015405" y="9260843"/>
                <a:ext cx="1134405" cy="507471"/>
              </a:xfrm>
              <a:prstGeom prst="rect">
                <a:avLst/>
              </a:prstGeom>
            </p:spPr>
          </p:pic>
          <p:pic>
            <p:nvPicPr>
              <p:cNvPr id="180" name="Picture 179" descr="Screen Shot 2014-06-09 at 9.48.40 PM.png"/>
              <p:cNvPicPr>
                <a:picLocks noChangeAspect="1"/>
              </p:cNvPicPr>
              <p:nvPr/>
            </p:nvPicPr>
            <p:blipFill rotWithShape="1">
              <a:blip r:embed="rId18">
                <a:extLst>
                  <a:ext uri="{BEBA8EAE-BF5A-486C-A8C5-ECC9F3942E4B}">
                    <a14:imgProps xmlns:a14="http://schemas.microsoft.com/office/drawing/2010/main" xmlns="">
                      <a14:imgLayer r:embed="rId20">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r="50000" b="48711"/>
              <a:stretch/>
            </p:blipFill>
            <p:spPr>
              <a:xfrm>
                <a:off x="3017974" y="8755011"/>
                <a:ext cx="567203" cy="534330"/>
              </a:xfrm>
              <a:prstGeom prst="rect">
                <a:avLst/>
              </a:prstGeom>
            </p:spPr>
          </p:pic>
          <p:pic>
            <p:nvPicPr>
              <p:cNvPr id="182" name="Picture 181" descr="Screen Shot 2014-06-09 at 9.48.49 PM.png"/>
              <p:cNvPicPr>
                <a:picLocks noChangeAspect="1"/>
              </p:cNvPicPr>
              <p:nvPr/>
            </p:nvPicPr>
            <p:blipFill rotWithShape="1">
              <a:blip r:embed="rId12">
                <a:extLst>
                  <a:ext uri="{BEBA8EAE-BF5A-486C-A8C5-ECC9F3942E4B}">
                    <a14:imgProps xmlns:a14="http://schemas.microsoft.com/office/drawing/2010/main" xmlns="">
                      <a14:imgLayer r:embed="rId21">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r="58956" b="68021"/>
              <a:stretch/>
            </p:blipFill>
            <p:spPr>
              <a:xfrm>
                <a:off x="3095940" y="8509599"/>
                <a:ext cx="443435" cy="209764"/>
              </a:xfrm>
              <a:prstGeom prst="rect">
                <a:avLst/>
              </a:prstGeom>
            </p:spPr>
          </p:pic>
          <p:pic>
            <p:nvPicPr>
              <p:cNvPr id="183" name="Picture 182" descr="Screen Shot 2014-06-09 at 9.48.49 PM.png"/>
              <p:cNvPicPr>
                <a:picLocks noChangeAspect="1"/>
              </p:cNvPicPr>
              <p:nvPr/>
            </p:nvPicPr>
            <p:blipFill rotWithShape="1">
              <a:blip r:embed="rId12">
                <a:extLst>
                  <a:ext uri="{BEBA8EAE-BF5A-486C-A8C5-ECC9F3942E4B}">
                    <a14:imgProps xmlns:a14="http://schemas.microsoft.com/office/drawing/2010/main" xmlns="">
                      <a14:imgLayer r:embed="rId21">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l="47083" r="12529" b="69831"/>
              <a:stretch/>
            </p:blipFill>
            <p:spPr>
              <a:xfrm>
                <a:off x="3618256" y="8509599"/>
                <a:ext cx="436348" cy="197894"/>
              </a:xfrm>
              <a:prstGeom prst="rect">
                <a:avLst/>
              </a:prstGeom>
            </p:spPr>
          </p:pic>
          <p:pic>
            <p:nvPicPr>
              <p:cNvPr id="184" name="Picture 183" descr="Screen Shot 2014-06-09 at 9.48.40 PM.png"/>
              <p:cNvPicPr>
                <a:picLocks noChangeAspect="1"/>
              </p:cNvPicPr>
              <p:nvPr/>
            </p:nvPicPr>
            <p:blipFill rotWithShape="1">
              <a:blip r:embed="rId18">
                <a:extLst>
                  <a:ext uri="{BEBA8EAE-BF5A-486C-A8C5-ECC9F3942E4B}">
                    <a14:imgProps xmlns:a14="http://schemas.microsoft.com/office/drawing/2010/main" xmlns="">
                      <a14:imgLayer r:embed="rId20">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r="4719" b="76947"/>
              <a:stretch/>
            </p:blipFill>
            <p:spPr>
              <a:xfrm>
                <a:off x="3596518" y="8755011"/>
                <a:ext cx="513667" cy="240167"/>
              </a:xfrm>
              <a:prstGeom prst="rect">
                <a:avLst/>
              </a:prstGeom>
            </p:spPr>
          </p:pic>
        </p:grpSp>
        <p:pic>
          <p:nvPicPr>
            <p:cNvPr id="191" name="Picture 190" descr="Screen Shot 2014-06-09 at 9.48.40 PM.png"/>
            <p:cNvPicPr>
              <a:picLocks noChangeAspect="1"/>
            </p:cNvPicPr>
            <p:nvPr/>
          </p:nvPicPr>
          <p:blipFill rotWithShape="1">
            <a:blip r:embed="rId18">
              <a:extLst>
                <a:ext uri="{BEBA8EAE-BF5A-486C-A8C5-ECC9F3942E4B}">
                  <a14:imgProps xmlns:a14="http://schemas.microsoft.com/office/drawing/2010/main" xmlns="">
                    <a14:imgLayer r:embed="rId20">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t="23053" b="48711"/>
            <a:stretch/>
          </p:blipFill>
          <p:spPr>
            <a:xfrm>
              <a:off x="3489859" y="8995178"/>
              <a:ext cx="567202" cy="294163"/>
            </a:xfrm>
            <a:prstGeom prst="rect">
              <a:avLst/>
            </a:prstGeom>
          </p:spPr>
        </p:pic>
      </p:grpSp>
      <p:cxnSp>
        <p:nvCxnSpPr>
          <p:cNvPr id="82" name="Straight Arrow Connector 81"/>
          <p:cNvCxnSpPr/>
          <p:nvPr/>
        </p:nvCxnSpPr>
        <p:spPr>
          <a:xfrm>
            <a:off x="2697558" y="3089083"/>
            <a:ext cx="524785"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457200" y="5679957"/>
            <a:ext cx="2795698" cy="2006456"/>
            <a:chOff x="3992282" y="2830659"/>
            <a:chExt cx="3307404" cy="2287347"/>
          </a:xfrm>
        </p:grpSpPr>
        <p:sp>
          <p:nvSpPr>
            <p:cNvPr id="96" name="TextBox 95"/>
            <p:cNvSpPr txBox="1"/>
            <p:nvPr/>
          </p:nvSpPr>
          <p:spPr>
            <a:xfrm>
              <a:off x="4089400" y="3328604"/>
              <a:ext cx="3210286" cy="1789402"/>
            </a:xfrm>
            <a:prstGeom prst="rect">
              <a:avLst/>
            </a:prstGeom>
            <a:noFill/>
            <a:ln w="6350" cmpd="sng">
              <a:solidFill>
                <a:srgbClr val="000000"/>
              </a:solidFill>
              <a:prstDash val="dash"/>
            </a:ln>
          </p:spPr>
          <p:txBody>
            <a:bodyPr wrap="square" rtlCol="0">
              <a:spAutoFit/>
            </a:bodyPr>
            <a:lstStyle/>
            <a:p>
              <a:pPr marL="171450" indent="-171450">
                <a:buFont typeface="Wingdings" charset="2"/>
                <a:buChar char="q"/>
              </a:pPr>
              <a:r>
                <a:rPr lang="en-US" sz="1200" dirty="0" smtClean="0">
                  <a:latin typeface="Futura Condensed"/>
                  <a:cs typeface="Futura Condensed"/>
                </a:rPr>
                <a:t>How do you add difficulty to your game? Creating different levels, using a timer, or keeping score are a few examples of things you could do.</a:t>
              </a:r>
            </a:p>
            <a:p>
              <a:pPr marL="171450" indent="-171450">
                <a:buFont typeface="Wingdings" charset="2"/>
                <a:buChar char="q"/>
              </a:pPr>
              <a:r>
                <a:rPr lang="en-US" sz="1200" dirty="0" smtClean="0">
                  <a:latin typeface="Futura Condensed"/>
                  <a:cs typeface="Futura Condensed"/>
                </a:rPr>
                <a:t>Experiment with changing the look of your game by editing the backdrops!</a:t>
              </a:r>
            </a:p>
            <a:p>
              <a:pPr marL="171450" indent="-171450">
                <a:buFont typeface="Wingdings" charset="2"/>
                <a:buChar char="q"/>
              </a:pPr>
              <a:r>
                <a:rPr lang="en-US" sz="1200" dirty="0" smtClean="0">
                  <a:latin typeface="Futura Condensed"/>
                  <a:cs typeface="Futura Condensed"/>
                </a:rPr>
                <a:t>Explore using different key presses to control your sprites!</a:t>
              </a:r>
              <a:endParaRPr lang="en-US" sz="1200" dirty="0">
                <a:latin typeface="Futura Condensed"/>
                <a:cs typeface="Futura Condensed"/>
              </a:endParaRPr>
            </a:p>
          </p:txBody>
        </p:sp>
        <p:sp>
          <p:nvSpPr>
            <p:cNvPr id="97" name="TextBox 96"/>
            <p:cNvSpPr txBox="1"/>
            <p:nvPr/>
          </p:nvSpPr>
          <p:spPr>
            <a:xfrm>
              <a:off x="3992282" y="2830659"/>
              <a:ext cx="3307404" cy="338554"/>
            </a:xfrm>
            <a:prstGeom prst="rect">
              <a:avLst/>
            </a:prstGeom>
            <a:noFill/>
          </p:spPr>
          <p:txBody>
            <a:bodyPr wrap="square" rtlCol="0">
              <a:spAutoFit/>
            </a:bodyPr>
            <a:lstStyle/>
            <a:p>
              <a:r>
                <a:rPr lang="en-US" sz="1600" dirty="0" smtClean="0">
                  <a:latin typeface="Futura Condensed"/>
                  <a:cs typeface="Futura Condensed"/>
                </a:rPr>
                <a:t>THINGS TO TRY</a:t>
              </a:r>
              <a:endParaRPr lang="en-US" sz="1600" dirty="0">
                <a:latin typeface="Futura Condensed"/>
                <a:cs typeface="Futura Condensed"/>
              </a:endParaRPr>
            </a:p>
          </p:txBody>
        </p:sp>
        <p:cxnSp>
          <p:nvCxnSpPr>
            <p:cNvPr id="99" name="Straight Connector 98"/>
            <p:cNvCxnSpPr/>
            <p:nvPr/>
          </p:nvCxnSpPr>
          <p:spPr>
            <a:xfrm flipV="1">
              <a:off x="4089400" y="3169213"/>
              <a:ext cx="3210286" cy="294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0" name="Straight Arrow Connector 99"/>
          <p:cNvCxnSpPr/>
          <p:nvPr/>
        </p:nvCxnSpPr>
        <p:spPr>
          <a:xfrm>
            <a:off x="2546101" y="4905319"/>
            <a:ext cx="2927667"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6099411" y="6754216"/>
            <a:ext cx="1166844" cy="400110"/>
          </a:xfrm>
          <a:prstGeom prst="rect">
            <a:avLst/>
          </a:prstGeom>
          <a:noFill/>
        </p:spPr>
        <p:txBody>
          <a:bodyPr wrap="square" rtlCol="0">
            <a:spAutoFit/>
          </a:bodyPr>
          <a:lstStyle/>
          <a:p>
            <a:r>
              <a:rPr lang="en-US" sz="1000" dirty="0" smtClean="0">
                <a:latin typeface="Futura Condensed"/>
                <a:cs typeface="Futura Condensed"/>
              </a:rPr>
              <a:t>Interacts with the walls</a:t>
            </a:r>
          </a:p>
          <a:p>
            <a:r>
              <a:rPr lang="en-US" sz="1000" dirty="0" smtClean="0">
                <a:latin typeface="Futura Condensed"/>
                <a:cs typeface="Futura Condensed"/>
              </a:rPr>
              <a:t>Interacts with the paddle</a:t>
            </a:r>
            <a:endParaRPr lang="en-US" sz="1000" dirty="0"/>
          </a:p>
        </p:txBody>
      </p:sp>
      <p:cxnSp>
        <p:nvCxnSpPr>
          <p:cNvPr id="112" name="Straight Arrow Connector 111"/>
          <p:cNvCxnSpPr/>
          <p:nvPr/>
        </p:nvCxnSpPr>
        <p:spPr>
          <a:xfrm flipH="1">
            <a:off x="5380716" y="7048900"/>
            <a:ext cx="718695" cy="0"/>
          </a:xfrm>
          <a:prstGeom prst="straightConnector1">
            <a:avLst/>
          </a:prstGeom>
          <a:ln w="12700" cmpd="sng">
            <a:solidFill>
              <a:schemeClr val="tx1"/>
            </a:solidFill>
            <a:prstDash val="dash"/>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6008293" y="6421395"/>
            <a:ext cx="112516" cy="486825"/>
            <a:chOff x="5691234" y="6170814"/>
            <a:chExt cx="429575" cy="739090"/>
          </a:xfrm>
        </p:grpSpPr>
        <p:cxnSp>
          <p:nvCxnSpPr>
            <p:cNvPr id="115" name="Straight Arrow Connector 114"/>
            <p:cNvCxnSpPr/>
            <p:nvPr/>
          </p:nvCxnSpPr>
          <p:spPr>
            <a:xfrm>
              <a:off x="5693403" y="6170814"/>
              <a:ext cx="0" cy="73909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5691234" y="6905923"/>
              <a:ext cx="429575"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18" name="Straight Arrow Connector 117"/>
          <p:cNvCxnSpPr/>
          <p:nvPr/>
        </p:nvCxnSpPr>
        <p:spPr>
          <a:xfrm flipV="1">
            <a:off x="6008293" y="6424644"/>
            <a:ext cx="112516" cy="0"/>
          </a:xfrm>
          <a:prstGeom prst="straightConnector1">
            <a:avLst/>
          </a:prstGeom>
          <a:ln w="3175" cmpd="sng">
            <a:solidFill>
              <a:schemeClr val="tx1"/>
            </a:solidFill>
            <a:prstDash val="dash"/>
            <a:headEnd type="none"/>
            <a:tailEnd type="triangle" w="sm" len="sm"/>
          </a:ln>
          <a:effectLst/>
        </p:spPr>
        <p:style>
          <a:lnRef idx="2">
            <a:schemeClr val="accent1"/>
          </a:lnRef>
          <a:fillRef idx="0">
            <a:schemeClr val="accent1"/>
          </a:fillRef>
          <a:effectRef idx="1">
            <a:schemeClr val="accent1"/>
          </a:effectRef>
          <a:fontRef idx="minor">
            <a:schemeClr val="tx1"/>
          </a:fontRef>
        </p:style>
      </p:cxnSp>
      <p:pic>
        <p:nvPicPr>
          <p:cNvPr id="142" name="Picture 141" descr="Screen Shot 2014-06-10 at 10.57.28 AM.png"/>
          <p:cNvPicPr>
            <a:picLocks noChangeAspect="1"/>
          </p:cNvPicPr>
          <p:nvPr/>
        </p:nvPicPr>
        <p:blipFill rotWithShape="1">
          <a:blip r:embed="rId22">
            <a:extLst>
              <a:ext uri="{28A0092B-C50C-407E-A947-70E740481C1C}">
                <a14:useLocalDpi xmlns:a14="http://schemas.microsoft.com/office/drawing/2010/main" xmlns="" val="0"/>
              </a:ext>
            </a:extLst>
          </a:blip>
          <a:srcRect l="2961" t="24923" b="-1"/>
          <a:stretch/>
        </p:blipFill>
        <p:spPr>
          <a:xfrm>
            <a:off x="3581438" y="3953887"/>
            <a:ext cx="1669918" cy="942572"/>
          </a:xfrm>
          <a:prstGeom prst="rect">
            <a:avLst/>
          </a:prstGeom>
        </p:spPr>
      </p:pic>
      <p:pic>
        <p:nvPicPr>
          <p:cNvPr id="54" name="Picture 53" descr="Screen Shot 2014-06-10 at 10.57.28 AM.png"/>
          <p:cNvPicPr>
            <a:picLocks noChangeAspect="1"/>
          </p:cNvPicPr>
          <p:nvPr/>
        </p:nvPicPr>
        <p:blipFill rotWithShape="1">
          <a:blip r:embed="rId22">
            <a:extLst>
              <a:ext uri="{28A0092B-C50C-407E-A947-70E740481C1C}">
                <a14:useLocalDpi xmlns:a14="http://schemas.microsoft.com/office/drawing/2010/main" xmlns="" val="0"/>
              </a:ext>
            </a:extLst>
          </a:blip>
          <a:srcRect l="2961" t="7309" b="77350"/>
          <a:stretch/>
        </p:blipFill>
        <p:spPr>
          <a:xfrm>
            <a:off x="3581438" y="3761507"/>
            <a:ext cx="1669918" cy="192602"/>
          </a:xfrm>
          <a:prstGeom prst="rect">
            <a:avLst/>
          </a:prstGeom>
        </p:spPr>
      </p:pic>
      <p:grpSp>
        <p:nvGrpSpPr>
          <p:cNvPr id="65" name="Group 64"/>
          <p:cNvGrpSpPr/>
          <p:nvPr/>
        </p:nvGrpSpPr>
        <p:grpSpPr>
          <a:xfrm>
            <a:off x="1655847" y="443435"/>
            <a:ext cx="1566493" cy="1336089"/>
            <a:chOff x="1655847" y="443435"/>
            <a:chExt cx="1566493" cy="1336089"/>
          </a:xfrm>
        </p:grpSpPr>
        <p:grpSp>
          <p:nvGrpSpPr>
            <p:cNvPr id="66" name="Group 65"/>
            <p:cNvGrpSpPr/>
            <p:nvPr/>
          </p:nvGrpSpPr>
          <p:grpSpPr>
            <a:xfrm>
              <a:off x="1655847" y="443435"/>
              <a:ext cx="1566492" cy="1336089"/>
              <a:chOff x="1616343" y="4643960"/>
              <a:chExt cx="946794" cy="656327"/>
            </a:xfrm>
          </p:grpSpPr>
          <p:cxnSp>
            <p:nvCxnSpPr>
              <p:cNvPr id="70" name="Straight Arrow Connector 69"/>
              <p:cNvCxnSpPr/>
              <p:nvPr/>
            </p:nvCxnSpPr>
            <p:spPr>
              <a:xfrm>
                <a:off x="1616343" y="4646880"/>
                <a:ext cx="946793"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8" name="Straight Arrow Connector 67"/>
            <p:cNvCxnSpPr/>
            <p:nvPr/>
          </p:nvCxnSpPr>
          <p:spPr>
            <a:xfrm>
              <a:off x="1655848"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1" y="7871074"/>
            <a:ext cx="7772400" cy="532604"/>
            <a:chOff x="-1" y="7871074"/>
            <a:chExt cx="7772400" cy="532604"/>
          </a:xfrm>
        </p:grpSpPr>
        <p:sp>
          <p:nvSpPr>
            <p:cNvPr id="73" name="Rectangle 72"/>
            <p:cNvSpPr/>
            <p:nvPr/>
          </p:nvSpPr>
          <p:spPr>
            <a:xfrm>
              <a:off x="0" y="7871074"/>
              <a:ext cx="7772399"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iamond 73"/>
            <p:cNvSpPr/>
            <p:nvPr/>
          </p:nvSpPr>
          <p:spPr>
            <a:xfrm>
              <a:off x="2499857" y="8077594"/>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Diamond 77"/>
            <p:cNvSpPr/>
            <p:nvPr/>
          </p:nvSpPr>
          <p:spPr>
            <a:xfrm>
              <a:off x="6386056"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1" y="7879206"/>
              <a:ext cx="5486405" cy="369332"/>
            </a:xfrm>
            <a:prstGeom prst="rect">
              <a:avLst/>
            </a:prstGeom>
            <a:noFill/>
          </p:spPr>
          <p:txBody>
            <a:bodyPr wrap="square" rtlCol="0">
              <a:spAutoFit/>
            </a:bodyPr>
            <a:lstStyle/>
            <a:p>
              <a:pPr algn="ctr"/>
              <a:r>
                <a:rPr lang="en-US" dirty="0" smtClean="0">
                  <a:solidFill>
                    <a:schemeClr val="bg1"/>
                  </a:solidFill>
                  <a:latin typeface="Futura Condensed"/>
                  <a:cs typeface="Futura Condensed"/>
                </a:rPr>
                <a:t>BLOCKS TO PLAY WITH</a:t>
              </a:r>
              <a:endParaRPr lang="en-US" dirty="0">
                <a:solidFill>
                  <a:schemeClr val="bg1"/>
                </a:solidFill>
                <a:latin typeface="Futura Condensed"/>
                <a:cs typeface="Futura Condensed"/>
              </a:endParaRPr>
            </a:p>
          </p:txBody>
        </p:sp>
        <p:sp>
          <p:nvSpPr>
            <p:cNvPr id="84" name="TextBox 83"/>
            <p:cNvSpPr txBox="1"/>
            <p:nvPr/>
          </p:nvSpPr>
          <p:spPr>
            <a:xfrm>
              <a:off x="5486405" y="7884634"/>
              <a:ext cx="2285994" cy="369332"/>
            </a:xfrm>
            <a:prstGeom prst="rect">
              <a:avLst/>
            </a:prstGeom>
            <a:noFill/>
          </p:spPr>
          <p:txBody>
            <a:bodyPr wrap="square" rtlCol="0">
              <a:spAutoFit/>
            </a:bodyPr>
            <a:lstStyle/>
            <a:p>
              <a:pPr algn="ctr"/>
              <a:r>
                <a:rPr lang="en-US" dirty="0" smtClean="0">
                  <a:solidFill>
                    <a:schemeClr val="bg1"/>
                  </a:solidFill>
                  <a:latin typeface="Futura Condensed"/>
                  <a:cs typeface="Futura Condensed"/>
                </a:rPr>
                <a:t>FINISHED?</a:t>
              </a:r>
              <a:endParaRPr lang="en-US" dirty="0">
                <a:solidFill>
                  <a:schemeClr val="bg1"/>
                </a:solidFill>
                <a:latin typeface="Futura Condensed"/>
                <a:cs typeface="Futura Condensed"/>
              </a:endParaRPr>
            </a:p>
          </p:txBody>
        </p:sp>
      </p:grpSp>
    </p:spTree>
    <p:extLst>
      <p:ext uri="{BB962C8B-B14F-4D97-AF65-F5344CB8AC3E}">
        <p14:creationId xmlns:p14="http://schemas.microsoft.com/office/powerpoint/2010/main" xmlns="" val="496245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4500" y="598611"/>
            <a:ext cx="2828642" cy="2808224"/>
            <a:chOff x="444500" y="590145"/>
            <a:chExt cx="2828642" cy="2808224"/>
          </a:xfrm>
        </p:grpSpPr>
        <p:grpSp>
          <p:nvGrpSpPr>
            <p:cNvPr id="2" name="Group 1"/>
            <p:cNvGrpSpPr/>
            <p:nvPr/>
          </p:nvGrpSpPr>
          <p:grpSpPr>
            <a:xfrm>
              <a:off x="444500" y="590145"/>
              <a:ext cx="2828642" cy="2808224"/>
              <a:chOff x="444500" y="590145"/>
              <a:chExt cx="2828642" cy="2808224"/>
            </a:xfrm>
          </p:grpSpPr>
          <p:sp>
            <p:nvSpPr>
              <p:cNvPr id="78" name="TextBox 77"/>
              <p:cNvSpPr txBox="1"/>
              <p:nvPr/>
            </p:nvSpPr>
            <p:spPr>
              <a:xfrm>
                <a:off x="457200" y="590145"/>
                <a:ext cx="2815942" cy="861774"/>
              </a:xfrm>
              <a:prstGeom prst="rect">
                <a:avLst/>
              </a:prstGeom>
              <a:noFill/>
              <a:ln>
                <a:noFill/>
              </a:ln>
            </p:spPr>
            <p:txBody>
              <a:bodyPr wrap="square" rtlCol="0">
                <a:spAutoFit/>
              </a:bodyPr>
              <a:lstStyle/>
              <a:p>
                <a:r>
                  <a:rPr lang="en-US" sz="5000" dirty="0" smtClean="0">
                    <a:latin typeface="Futura-Condensed-Normal" pitchFamily="2" charset="0"/>
                    <a:cs typeface="Futura Condensed"/>
                  </a:rPr>
                  <a:t>SCROLLING</a:t>
                </a:r>
              </a:p>
            </p:txBody>
          </p:sp>
          <p:grpSp>
            <p:nvGrpSpPr>
              <p:cNvPr id="77" name="Group 76"/>
              <p:cNvGrpSpPr/>
              <p:nvPr/>
            </p:nvGrpSpPr>
            <p:grpSpPr>
              <a:xfrm>
                <a:off x="444500" y="1513156"/>
                <a:ext cx="2348507" cy="1885213"/>
                <a:chOff x="519774" y="1532743"/>
                <a:chExt cx="2348507" cy="1885213"/>
              </a:xfrm>
            </p:grpSpPr>
            <p:sp>
              <p:nvSpPr>
                <p:cNvPr id="80" name="TextBox 79"/>
                <p:cNvSpPr txBox="1"/>
                <p:nvPr/>
              </p:nvSpPr>
              <p:spPr>
                <a:xfrm>
                  <a:off x="613831" y="1532743"/>
                  <a:ext cx="2159001" cy="553998"/>
                </a:xfrm>
                <a:prstGeom prst="rect">
                  <a:avLst/>
                </a:prstGeom>
                <a:noFill/>
                <a:ln w="6350" cmpd="sng">
                  <a:solidFill>
                    <a:schemeClr val="tx1"/>
                  </a:solidFill>
                  <a:prstDash val="dash"/>
                </a:ln>
              </p:spPr>
              <p:txBody>
                <a:bodyPr wrap="square" tIns="91440" bIns="91440" rtlCol="0" anchor="ctr" anchorCtr="0">
                  <a:spAutoFit/>
                </a:bodyPr>
                <a:lstStyle/>
                <a:p>
                  <a:pPr algn="just"/>
                  <a:r>
                    <a:rPr lang="en-US" sz="1200" dirty="0">
                      <a:latin typeface="Futura-Condensed-Normal" pitchFamily="2" charset="0"/>
                      <a:cs typeface="Futura Condensed"/>
                    </a:rPr>
                    <a:t>HOW CAN YOU USE SCRATCH TO BUILD AN </a:t>
                  </a:r>
                  <a:r>
                    <a:rPr lang="en-US" sz="1200" dirty="0" smtClean="0">
                      <a:latin typeface="Futura-Condensed-Normal" pitchFamily="2" charset="0"/>
                      <a:cs typeface="Futura Condensed"/>
                    </a:rPr>
                    <a:t>INTERACTIVE </a:t>
                  </a:r>
                  <a:r>
                    <a:rPr lang="en-US" sz="1200" dirty="0">
                      <a:latin typeface="Futura-Condensed-Normal" pitchFamily="2" charset="0"/>
                      <a:cs typeface="Futura Condensed"/>
                    </a:rPr>
                    <a:t>GAME?</a:t>
                  </a:r>
                </a:p>
              </p:txBody>
            </p:sp>
            <p:sp>
              <p:nvSpPr>
                <p:cNvPr id="81" name="TextBox 80"/>
                <p:cNvSpPr txBox="1"/>
                <p:nvPr/>
              </p:nvSpPr>
              <p:spPr>
                <a:xfrm>
                  <a:off x="519774" y="2217627"/>
                  <a:ext cx="2348507" cy="1200329"/>
                </a:xfrm>
                <a:prstGeom prst="rect">
                  <a:avLst/>
                </a:prstGeom>
                <a:noFill/>
                <a:ln>
                  <a:noFill/>
                </a:ln>
              </p:spPr>
              <p:txBody>
                <a:bodyPr wrap="square" rtlCol="0">
                  <a:spAutoFit/>
                </a:bodyPr>
                <a:lstStyle/>
                <a:p>
                  <a:pPr algn="just"/>
                  <a:r>
                    <a:rPr lang="en-US" sz="1200" dirty="0">
                      <a:latin typeface="Futura-Condensed-Normal" pitchFamily="2" charset="0"/>
                      <a:cs typeface="Futura Condensed"/>
                    </a:rPr>
                    <a:t>In this project, you will create a </a:t>
                  </a:r>
                  <a:r>
                    <a:rPr lang="en-US" sz="1200" dirty="0" smtClean="0">
                      <a:latin typeface="Futura-Condensed-Normal" pitchFamily="2" charset="0"/>
                      <a:cs typeface="Futura Condensed"/>
                    </a:rPr>
                    <a:t>game. This game includes </a:t>
                  </a:r>
                  <a:r>
                    <a:rPr lang="en-US" sz="1200" dirty="0">
                      <a:latin typeface="Futura-Condensed-Normal" pitchFamily="2" charset="0"/>
                      <a:cs typeface="Futura Condensed"/>
                    </a:rPr>
                    <a:t>interactions between sprites, score, and </a:t>
                  </a:r>
                  <a:r>
                    <a:rPr lang="en-US" sz="1200" dirty="0" smtClean="0">
                      <a:latin typeface="Futura-Condensed-Normal" pitchFamily="2" charset="0"/>
                      <a:cs typeface="Futura Condensed"/>
                    </a:rPr>
                    <a:t>levels. The game is similar to Flappy Bird, where the goal is to keep an object from falling to the ground or touching certain objects.</a:t>
                  </a:r>
                  <a:endParaRPr lang="en-US" sz="1200" dirty="0">
                    <a:latin typeface="Futura-Condensed-Normal" pitchFamily="2" charset="0"/>
                    <a:cs typeface="Futura Condensed"/>
                  </a:endParaRPr>
                </a:p>
              </p:txBody>
            </p:sp>
          </p:grpSp>
        </p:grpSp>
        <p:cxnSp>
          <p:nvCxnSpPr>
            <p:cNvPr id="82" name="Straight Arrow Connector 81"/>
            <p:cNvCxnSpPr/>
            <p:nvPr/>
          </p:nvCxnSpPr>
          <p:spPr>
            <a:xfrm>
              <a:off x="1415569" y="3280928"/>
              <a:ext cx="1806771"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46" name="Picture 45" descr="Screen Shot 2014-06-10 at 11.44.11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40051" y="3718709"/>
            <a:ext cx="1451299" cy="1005475"/>
          </a:xfrm>
          <a:prstGeom prst="rect">
            <a:avLst/>
          </a:prstGeom>
        </p:spPr>
      </p:pic>
      <p:pic>
        <p:nvPicPr>
          <p:cNvPr id="100" name="Picture 99" descr="Screen Shot 2014-06-03 at 11.45.21 PM.png"/>
          <p:cNvPicPr>
            <a:picLocks noChangeAspect="1"/>
          </p:cNvPicPr>
          <p:nvPr/>
        </p:nvPicPr>
        <p:blipFill rotWithShape="1">
          <a:blip r:embed="rId4">
            <a:alphaModFix/>
            <a:extLst>
              <a:ext uri="{28A0092B-C50C-407E-A947-70E740481C1C}">
                <a14:useLocalDpi xmlns:a14="http://schemas.microsoft.com/office/drawing/2010/main" xmlns="" val="0"/>
              </a:ext>
            </a:extLst>
          </a:blip>
          <a:srcRect l="22092" t="20034" r="20916" b="22973"/>
          <a:stretch/>
        </p:blipFill>
        <p:spPr>
          <a:xfrm>
            <a:off x="3581437" y="758989"/>
            <a:ext cx="3684817" cy="2754519"/>
          </a:xfrm>
          <a:prstGeom prst="rect">
            <a:avLst/>
          </a:prstGeom>
        </p:spPr>
      </p:pic>
      <p:pic>
        <p:nvPicPr>
          <p:cNvPr id="177" name="Picture 176" descr="Screen Shot 2014-06-09 at 9.48.16 PM.png"/>
          <p:cNvPicPr>
            <a:picLocks noChangeAspect="1"/>
          </p:cNvPicPr>
          <p:nvPr/>
        </p:nvPicPr>
        <p:blipFill>
          <a:blip r:embed="rId5">
            <a:extLst>
              <a:ext uri="{BEBA8EAE-BF5A-486C-A8C5-ECC9F3942E4B}">
                <a14:imgProps xmlns:a14="http://schemas.microsoft.com/office/drawing/2010/main" xmlns="">
                  <a14:imgLayer r:embed="rId6">
                    <a14:imgEffect>
                      <a14:backgroundRemoval t="1198" b="100000" l="704" r="100000">
                        <a14:foregroundMark x1="68310" y1="49401" x2="68310" y2="49401"/>
                        <a14:foregroundMark x1="65493" y1="23353" x2="65493" y2="23353"/>
                        <a14:foregroundMark x1="69718" y1="29042" x2="69718" y2="29042"/>
                        <a14:foregroundMark x1="19366" y1="5988" x2="19366" y2="5988"/>
                        <a14:foregroundMark x1="60211" y1="90120" x2="60211" y2="90120"/>
                      </a14:backgroundRemoval>
                    </a14:imgEffect>
                  </a14:imgLayer>
                </a14:imgProps>
              </a:ext>
              <a:ext uri="{28A0092B-C50C-407E-A947-70E740481C1C}">
                <a14:useLocalDpi xmlns:a14="http://schemas.microsoft.com/office/drawing/2010/main" xmlns="" val="0"/>
              </a:ext>
            </a:extLst>
          </a:blip>
          <a:stretch>
            <a:fillRect/>
          </a:stretch>
        </p:blipFill>
        <p:spPr>
          <a:xfrm>
            <a:off x="1751737" y="8484750"/>
            <a:ext cx="1095819" cy="1288746"/>
          </a:xfrm>
          <a:prstGeom prst="rect">
            <a:avLst/>
          </a:prstGeom>
        </p:spPr>
      </p:pic>
      <p:grpSp>
        <p:nvGrpSpPr>
          <p:cNvPr id="189" name="Group 188"/>
          <p:cNvGrpSpPr/>
          <p:nvPr/>
        </p:nvGrpSpPr>
        <p:grpSpPr>
          <a:xfrm>
            <a:off x="4163818" y="8522432"/>
            <a:ext cx="1261736" cy="1216116"/>
            <a:chOff x="4163818" y="8522432"/>
            <a:chExt cx="1261736" cy="1216116"/>
          </a:xfrm>
        </p:grpSpPr>
        <p:pic>
          <p:nvPicPr>
            <p:cNvPr id="176" name="Picture 175" descr="Screen Shot 2014-06-09 at 9.47.54 PM.png"/>
            <p:cNvPicPr>
              <a:picLocks noChangeAspect="1"/>
            </p:cNvPicPr>
            <p:nvPr/>
          </p:nvPicPr>
          <p:blipFill>
            <a:blip r:embed="rId7">
              <a:extLst>
                <a:ext uri="{BEBA8EAE-BF5A-486C-A8C5-ECC9F3942E4B}">
                  <a14:imgProps xmlns:a14="http://schemas.microsoft.com/office/drawing/2010/main" xmlns="">
                    <a14:imgLayer r:embed="rId8">
                      <a14:imgEffect>
                        <a14:backgroundRemoval t="1107" b="100000" l="917" r="98471">
                          <a14:foregroundMark x1="78899" y1="90406" x2="78899" y2="90406"/>
                          <a14:foregroundMark x1="17737" y1="92251" x2="17737" y2="92251"/>
                          <a14:foregroundMark x1="22018" y1="42435" x2="22018" y2="42435"/>
                          <a14:foregroundMark x1="67890" y1="40959" x2="67890" y2="40959"/>
                          <a14:foregroundMark x1="34251" y1="14760" x2="34251" y2="14760"/>
                        </a14:backgroundRemoval>
                      </a14:imgEffect>
                    </a14:imgLayer>
                  </a14:imgProps>
                </a:ext>
                <a:ext uri="{28A0092B-C50C-407E-A947-70E740481C1C}">
                  <a14:useLocalDpi xmlns:a14="http://schemas.microsoft.com/office/drawing/2010/main" xmlns="" val="0"/>
                </a:ext>
              </a:extLst>
            </a:blip>
            <a:stretch>
              <a:fillRect/>
            </a:stretch>
          </p:blipFill>
          <p:spPr>
            <a:xfrm>
              <a:off x="4163818" y="8692889"/>
              <a:ext cx="1261736" cy="1045659"/>
            </a:xfrm>
            <a:prstGeom prst="rect">
              <a:avLst/>
            </a:prstGeom>
          </p:spPr>
        </p:pic>
        <p:pic>
          <p:nvPicPr>
            <p:cNvPr id="179" name="Picture 178" descr="Screen Shot 2014-06-09 at 9.48.49 PM.png"/>
            <p:cNvPicPr>
              <a:picLocks noChangeAspect="1"/>
            </p:cNvPicPr>
            <p:nvPr/>
          </p:nvPicPr>
          <p:blipFill rotWithShape="1">
            <a:blip r:embed="rId9">
              <a:extLst>
                <a:ext uri="{BEBA8EAE-BF5A-486C-A8C5-ECC9F3942E4B}">
                  <a14:imgProps xmlns:a14="http://schemas.microsoft.com/office/drawing/2010/main" xmlns="">
                    <a14:imgLayer r:embed="rId10">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t="69977"/>
            <a:stretch/>
          </p:blipFill>
          <p:spPr>
            <a:xfrm>
              <a:off x="4214173" y="8522432"/>
              <a:ext cx="1080384" cy="196931"/>
            </a:xfrm>
            <a:prstGeom prst="rect">
              <a:avLst/>
            </a:prstGeom>
          </p:spPr>
        </p:pic>
      </p:grpSp>
      <p:pic>
        <p:nvPicPr>
          <p:cNvPr id="187" name="Picture 186" descr="Screen Shot 2014-06-09 at 10.03.21 PM.png"/>
          <p:cNvPicPr>
            <a:picLocks noChangeAspect="1"/>
          </p:cNvPicPr>
          <p:nvPr/>
        </p:nvPicPr>
        <p:blipFill>
          <a:blip r:embed="rId11">
            <a:extLst>
              <a:ext uri="{BEBA8EAE-BF5A-486C-A8C5-ECC9F3942E4B}">
                <a14:imgProps xmlns:a14="http://schemas.microsoft.com/office/drawing/2010/main" xmlns="">
                  <a14:imgLayer r:embed="rId12">
                    <a14:imgEffect>
                      <a14:backgroundRemoval t="0" b="99706" l="0" r="99717">
                        <a14:foregroundMark x1="69688" y1="16176" x2="69688" y2="16176"/>
                        <a14:foregroundMark x1="45042" y1="62059" x2="45042" y2="62059"/>
                        <a14:foregroundMark x1="34844" y1="88235" x2="34844" y2="88235"/>
                      </a14:backgroundRemoval>
                    </a14:imgEffect>
                  </a14:imgLayer>
                </a14:imgProps>
              </a:ext>
              <a:ext uri="{28A0092B-C50C-407E-A947-70E740481C1C}">
                <a14:useLocalDpi xmlns:a14="http://schemas.microsoft.com/office/drawing/2010/main" xmlns="" val="0"/>
              </a:ext>
            </a:extLst>
          </a:blip>
          <a:stretch>
            <a:fillRect/>
          </a:stretch>
        </p:blipFill>
        <p:spPr>
          <a:xfrm>
            <a:off x="355235" y="8498837"/>
            <a:ext cx="1306858" cy="1258730"/>
          </a:xfrm>
          <a:prstGeom prst="rect">
            <a:avLst/>
          </a:prstGeom>
        </p:spPr>
      </p:pic>
      <p:sp>
        <p:nvSpPr>
          <p:cNvPr id="7" name="TextBox 6"/>
          <p:cNvSpPr txBox="1"/>
          <p:nvPr/>
        </p:nvSpPr>
        <p:spPr>
          <a:xfrm>
            <a:off x="5380715" y="7673819"/>
            <a:ext cx="2874286" cy="369332"/>
          </a:xfrm>
          <a:prstGeom prst="rect">
            <a:avLst/>
          </a:prstGeom>
          <a:noFill/>
        </p:spPr>
        <p:txBody>
          <a:bodyPr wrap="square" rtlCol="0">
            <a:spAutoFit/>
          </a:bodyPr>
          <a:lstStyle/>
          <a:p>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sp>
        <p:nvSpPr>
          <p:cNvPr id="67" name="TextBox 66"/>
          <p:cNvSpPr txBox="1"/>
          <p:nvPr/>
        </p:nvSpPr>
        <p:spPr>
          <a:xfrm>
            <a:off x="5135956" y="7894426"/>
            <a:ext cx="2874286"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cxnSp>
        <p:nvCxnSpPr>
          <p:cNvPr id="61" name="Straight Connector 60"/>
          <p:cNvCxnSpPr/>
          <p:nvPr/>
        </p:nvCxnSpPr>
        <p:spPr>
          <a:xfrm>
            <a:off x="5486405" y="8403678"/>
            <a:ext cx="0" cy="1527722"/>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28357" y="3857808"/>
            <a:ext cx="2969349" cy="1658488"/>
            <a:chOff x="441661" y="3857808"/>
            <a:chExt cx="2969349" cy="1658488"/>
          </a:xfrm>
        </p:grpSpPr>
        <p:sp>
          <p:nvSpPr>
            <p:cNvPr id="50" name="TextBox 49"/>
            <p:cNvSpPr txBox="1"/>
            <p:nvPr/>
          </p:nvSpPr>
          <p:spPr>
            <a:xfrm>
              <a:off x="457804" y="3857808"/>
              <a:ext cx="2953206" cy="338554"/>
            </a:xfrm>
            <a:prstGeom prst="rect">
              <a:avLst/>
            </a:prstGeom>
            <a:noFill/>
          </p:spPr>
          <p:txBody>
            <a:bodyPr wrap="square" rtlCol="0">
              <a:spAutoFit/>
            </a:bodyPr>
            <a:lstStyle/>
            <a:p>
              <a:r>
                <a:rPr lang="en-US" sz="1600" dirty="0" smtClean="0">
                  <a:latin typeface="Futura-Condensed-Normal" pitchFamily="2" charset="0"/>
                  <a:cs typeface="Futura Condensed"/>
                </a:rPr>
                <a:t>START HERE</a:t>
              </a:r>
              <a:endParaRPr lang="en-US" sz="1600" dirty="0">
                <a:latin typeface="Futura-Condensed-Normal" pitchFamily="2" charset="0"/>
                <a:cs typeface="Futura Condensed"/>
              </a:endParaRPr>
            </a:p>
          </p:txBody>
        </p:sp>
        <p:grpSp>
          <p:nvGrpSpPr>
            <p:cNvPr id="22" name="Group 21"/>
            <p:cNvGrpSpPr/>
            <p:nvPr/>
          </p:nvGrpSpPr>
          <p:grpSpPr>
            <a:xfrm>
              <a:off x="441661" y="4194252"/>
              <a:ext cx="2885167" cy="1322044"/>
              <a:chOff x="499401" y="4194252"/>
              <a:chExt cx="2885167" cy="1322044"/>
            </a:xfrm>
          </p:grpSpPr>
          <p:sp>
            <p:nvSpPr>
              <p:cNvPr id="14" name="TextBox 13"/>
              <p:cNvSpPr txBox="1"/>
              <p:nvPr/>
            </p:nvSpPr>
            <p:spPr>
              <a:xfrm>
                <a:off x="499401" y="4232868"/>
                <a:ext cx="2885167" cy="1283428"/>
              </a:xfrm>
              <a:prstGeom prst="rect">
                <a:avLst/>
              </a:prstGeom>
              <a:noFill/>
              <a:ln w="6350" cmpd="sng">
                <a:noFill/>
                <a:prstDash val="dash"/>
              </a:ln>
            </p:spPr>
            <p:txBody>
              <a:bodyPr wrap="square" rtlCol="0">
                <a:spAutoFit/>
              </a:bodyPr>
              <a:lstStyle/>
              <a:p>
                <a:pPr marL="171450" indent="-171450">
                  <a:lnSpc>
                    <a:spcPct val="130000"/>
                  </a:lnSpc>
                  <a:buFont typeface="Wingdings" charset="2"/>
                  <a:buChar char="q"/>
                </a:pPr>
                <a:r>
                  <a:rPr lang="en-US" sz="1200" dirty="0" smtClean="0">
                    <a:latin typeface="Futura-Condensed-Normal" pitchFamily="2" charset="0"/>
                    <a:cs typeface="Futura Condensed"/>
                  </a:rPr>
                  <a:t>Create two sprites: one for the player to control (helicopter) and one to avoid (gliding bars).</a:t>
                </a:r>
              </a:p>
              <a:p>
                <a:pPr marL="171450" indent="-171450">
                  <a:lnSpc>
                    <a:spcPct val="130000"/>
                  </a:lnSpc>
                  <a:buFont typeface="Wingdings" charset="2"/>
                  <a:buChar char="q"/>
                </a:pPr>
                <a:r>
                  <a:rPr lang="en-US" sz="1200" dirty="0" smtClean="0">
                    <a:latin typeface="Futura-Condensed-Normal" pitchFamily="2" charset="0"/>
                    <a:cs typeface="Futura Condensed"/>
                  </a:rPr>
                  <a:t>Make the helicopter interactive.</a:t>
                </a:r>
              </a:p>
              <a:p>
                <a:pPr marL="171450" indent="-171450">
                  <a:lnSpc>
                    <a:spcPct val="130000"/>
                  </a:lnSpc>
                  <a:buFont typeface="Wingdings" charset="2"/>
                  <a:buChar char="q"/>
                </a:pPr>
                <a:r>
                  <a:rPr lang="en-US" sz="1200" dirty="0" smtClean="0">
                    <a:latin typeface="Futura-Condensed-Normal" pitchFamily="2" charset="0"/>
                    <a:cs typeface="Futura Condensed"/>
                  </a:rPr>
                  <a:t>Bring your game to life by adding scripts to make the gliding bars scroll across the stage!</a:t>
                </a:r>
              </a:p>
            </p:txBody>
          </p:sp>
          <p:cxnSp>
            <p:nvCxnSpPr>
              <p:cNvPr id="17" name="Straight Connector 16"/>
              <p:cNvCxnSpPr/>
              <p:nvPr/>
            </p:nvCxnSpPr>
            <p:spPr>
              <a:xfrm flipV="1">
                <a:off x="606263" y="4194252"/>
                <a:ext cx="2717679" cy="2"/>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57" name="Straight Arrow Connector 156"/>
          <p:cNvCxnSpPr/>
          <p:nvPr/>
        </p:nvCxnSpPr>
        <p:spPr>
          <a:xfrm>
            <a:off x="2297729" y="4895579"/>
            <a:ext cx="3170870" cy="0"/>
          </a:xfrm>
          <a:prstGeom prst="straightConnector1">
            <a:avLst/>
          </a:prstGeom>
          <a:ln w="12700" cmpd="sng">
            <a:solidFill>
              <a:schemeClr val="tx1"/>
            </a:solidFill>
            <a:prstDash val="dash"/>
            <a:headEnd type="none"/>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a:off x="2937200" y="8509599"/>
            <a:ext cx="1136974" cy="1258715"/>
            <a:chOff x="2920087" y="8509599"/>
            <a:chExt cx="1136974" cy="1258715"/>
          </a:xfrm>
        </p:grpSpPr>
        <p:grpSp>
          <p:nvGrpSpPr>
            <p:cNvPr id="188" name="Group 187"/>
            <p:cNvGrpSpPr/>
            <p:nvPr/>
          </p:nvGrpSpPr>
          <p:grpSpPr>
            <a:xfrm>
              <a:off x="2920087" y="8509599"/>
              <a:ext cx="1134405" cy="1258715"/>
              <a:chOff x="3015405" y="8509599"/>
              <a:chExt cx="1134405" cy="1258715"/>
            </a:xfrm>
          </p:grpSpPr>
          <p:pic>
            <p:nvPicPr>
              <p:cNvPr id="178" name="Picture 177" descr="Screen Shot 2014-06-09 at 9.48.40 PM.png"/>
              <p:cNvPicPr>
                <a:picLocks noChangeAspect="1"/>
              </p:cNvPicPr>
              <p:nvPr/>
            </p:nvPicPr>
            <p:blipFill rotWithShape="1">
              <a:blip r:embed="rId13">
                <a:extLst>
                  <a:ext uri="{BEBA8EAE-BF5A-486C-A8C5-ECC9F3942E4B}">
                    <a14:imgProps xmlns:a14="http://schemas.microsoft.com/office/drawing/2010/main" xmlns="">
                      <a14:imgLayer r:embed="rId14">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t="51289"/>
              <a:stretch/>
            </p:blipFill>
            <p:spPr>
              <a:xfrm>
                <a:off x="3015405" y="9260843"/>
                <a:ext cx="1134405" cy="507471"/>
              </a:xfrm>
              <a:prstGeom prst="rect">
                <a:avLst/>
              </a:prstGeom>
            </p:spPr>
          </p:pic>
          <p:pic>
            <p:nvPicPr>
              <p:cNvPr id="180" name="Picture 179" descr="Screen Shot 2014-06-09 at 9.48.40 PM.png"/>
              <p:cNvPicPr>
                <a:picLocks noChangeAspect="1"/>
              </p:cNvPicPr>
              <p:nvPr/>
            </p:nvPicPr>
            <p:blipFill rotWithShape="1">
              <a:blip r:embed="rId13">
                <a:extLst>
                  <a:ext uri="{BEBA8EAE-BF5A-486C-A8C5-ECC9F3942E4B}">
                    <a14:imgProps xmlns:a14="http://schemas.microsoft.com/office/drawing/2010/main" xmlns="">
                      <a14:imgLayer r:embed="rId15">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r="50000" b="48711"/>
              <a:stretch/>
            </p:blipFill>
            <p:spPr>
              <a:xfrm>
                <a:off x="3017974" y="8755011"/>
                <a:ext cx="567203" cy="534330"/>
              </a:xfrm>
              <a:prstGeom prst="rect">
                <a:avLst/>
              </a:prstGeom>
            </p:spPr>
          </p:pic>
          <p:pic>
            <p:nvPicPr>
              <p:cNvPr id="182" name="Picture 181" descr="Screen Shot 2014-06-09 at 9.48.49 PM.png"/>
              <p:cNvPicPr>
                <a:picLocks noChangeAspect="1"/>
              </p:cNvPicPr>
              <p:nvPr/>
            </p:nvPicPr>
            <p:blipFill rotWithShape="1">
              <a:blip r:embed="rId9">
                <a:extLst>
                  <a:ext uri="{BEBA8EAE-BF5A-486C-A8C5-ECC9F3942E4B}">
                    <a14:imgProps xmlns:a14="http://schemas.microsoft.com/office/drawing/2010/main" xmlns="">
                      <a14:imgLayer r:embed="rId16">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r="58956" b="68021"/>
              <a:stretch/>
            </p:blipFill>
            <p:spPr>
              <a:xfrm>
                <a:off x="3095940" y="8509599"/>
                <a:ext cx="443435" cy="209764"/>
              </a:xfrm>
              <a:prstGeom prst="rect">
                <a:avLst/>
              </a:prstGeom>
            </p:spPr>
          </p:pic>
          <p:pic>
            <p:nvPicPr>
              <p:cNvPr id="183" name="Picture 182" descr="Screen Shot 2014-06-09 at 9.48.49 PM.png"/>
              <p:cNvPicPr>
                <a:picLocks noChangeAspect="1"/>
              </p:cNvPicPr>
              <p:nvPr/>
            </p:nvPicPr>
            <p:blipFill rotWithShape="1">
              <a:blip r:embed="rId9">
                <a:extLst>
                  <a:ext uri="{BEBA8EAE-BF5A-486C-A8C5-ECC9F3942E4B}">
                    <a14:imgProps xmlns:a14="http://schemas.microsoft.com/office/drawing/2010/main" xmlns="">
                      <a14:imgLayer r:embed="rId16">
                        <a14:imgEffect>
                          <a14:backgroundRemoval t="0" b="100000" l="0" r="99643">
                            <a14:foregroundMark x1="18214" y1="14706" x2="18214" y2="14706"/>
                            <a14:foregroundMark x1="66071" y1="14706" x2="66071" y2="14706"/>
                            <a14:foregroundMark x1="69286" y1="53529" x2="69286" y2="53529"/>
                            <a14:foregroundMark x1="20714" y1="50588" x2="20714" y2="50588"/>
                          </a14:backgroundRemoval>
                        </a14:imgEffect>
                      </a14:imgLayer>
                    </a14:imgProps>
                  </a:ext>
                  <a:ext uri="{28A0092B-C50C-407E-A947-70E740481C1C}">
                    <a14:useLocalDpi xmlns:a14="http://schemas.microsoft.com/office/drawing/2010/main" xmlns="" val="0"/>
                  </a:ext>
                </a:extLst>
              </a:blip>
              <a:srcRect l="47083" r="12529" b="69831"/>
              <a:stretch/>
            </p:blipFill>
            <p:spPr>
              <a:xfrm>
                <a:off x="3618256" y="8509599"/>
                <a:ext cx="436348" cy="197894"/>
              </a:xfrm>
              <a:prstGeom prst="rect">
                <a:avLst/>
              </a:prstGeom>
            </p:spPr>
          </p:pic>
          <p:pic>
            <p:nvPicPr>
              <p:cNvPr id="184" name="Picture 183" descr="Screen Shot 2014-06-09 at 9.48.40 PM.png"/>
              <p:cNvPicPr>
                <a:picLocks noChangeAspect="1"/>
              </p:cNvPicPr>
              <p:nvPr/>
            </p:nvPicPr>
            <p:blipFill rotWithShape="1">
              <a:blip r:embed="rId13">
                <a:extLst>
                  <a:ext uri="{BEBA8EAE-BF5A-486C-A8C5-ECC9F3942E4B}">
                    <a14:imgProps xmlns:a14="http://schemas.microsoft.com/office/drawing/2010/main" xmlns="">
                      <a14:imgLayer r:embed="rId15">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r="4719" b="76947"/>
              <a:stretch/>
            </p:blipFill>
            <p:spPr>
              <a:xfrm>
                <a:off x="3596518" y="8755011"/>
                <a:ext cx="513667" cy="240167"/>
              </a:xfrm>
              <a:prstGeom prst="rect">
                <a:avLst/>
              </a:prstGeom>
            </p:spPr>
          </p:pic>
        </p:grpSp>
        <p:pic>
          <p:nvPicPr>
            <p:cNvPr id="191" name="Picture 190" descr="Screen Shot 2014-06-09 at 9.48.40 PM.png"/>
            <p:cNvPicPr>
              <a:picLocks noChangeAspect="1"/>
            </p:cNvPicPr>
            <p:nvPr/>
          </p:nvPicPr>
          <p:blipFill rotWithShape="1">
            <a:blip r:embed="rId13">
              <a:extLst>
                <a:ext uri="{BEBA8EAE-BF5A-486C-A8C5-ECC9F3942E4B}">
                  <a14:imgProps xmlns:a14="http://schemas.microsoft.com/office/drawing/2010/main" xmlns="">
                    <a14:imgLayer r:embed="rId15">
                      <a14:imgEffect>
                        <a14:backgroundRemoval t="1111" b="100000" l="3061" r="100000">
                          <a14:foregroundMark x1="35374" y1="87407" x2="35374" y2="87407"/>
                          <a14:foregroundMark x1="39796" y1="36296" x2="39796" y2="36296"/>
                          <a14:foregroundMark x1="85714" y1="41111" x2="85714" y2="41111"/>
                          <a14:foregroundMark x1="74830" y1="15185" x2="74830" y2="15185"/>
                          <a14:foregroundMark x1="21429" y1="10000" x2="21429" y2="10000"/>
                        </a14:backgroundRemoval>
                      </a14:imgEffect>
                    </a14:imgLayer>
                  </a14:imgProps>
                </a:ext>
                <a:ext uri="{28A0092B-C50C-407E-A947-70E740481C1C}">
                  <a14:useLocalDpi xmlns:a14="http://schemas.microsoft.com/office/drawing/2010/main" xmlns="" val="0"/>
                </a:ext>
              </a:extLst>
            </a:blip>
            <a:srcRect l="50000" t="23053" b="48711"/>
            <a:stretch/>
          </p:blipFill>
          <p:spPr>
            <a:xfrm>
              <a:off x="3489859" y="8995178"/>
              <a:ext cx="567202" cy="294163"/>
            </a:xfrm>
            <a:prstGeom prst="rect">
              <a:avLst/>
            </a:prstGeom>
          </p:spPr>
        </p:pic>
      </p:grpSp>
      <p:grpSp>
        <p:nvGrpSpPr>
          <p:cNvPr id="103" name="Group 102"/>
          <p:cNvGrpSpPr/>
          <p:nvPr/>
        </p:nvGrpSpPr>
        <p:grpSpPr>
          <a:xfrm>
            <a:off x="457200" y="5679957"/>
            <a:ext cx="2795698" cy="1821791"/>
            <a:chOff x="3992282" y="2830659"/>
            <a:chExt cx="3307404" cy="2076830"/>
          </a:xfrm>
        </p:grpSpPr>
        <p:sp>
          <p:nvSpPr>
            <p:cNvPr id="104" name="TextBox 103"/>
            <p:cNvSpPr txBox="1"/>
            <p:nvPr/>
          </p:nvSpPr>
          <p:spPr>
            <a:xfrm>
              <a:off x="4089400" y="3328604"/>
              <a:ext cx="3210286" cy="1578885"/>
            </a:xfrm>
            <a:prstGeom prst="rect">
              <a:avLst/>
            </a:prstGeom>
            <a:noFill/>
            <a:ln w="6350" cmpd="sng">
              <a:solidFill>
                <a:srgbClr val="000000"/>
              </a:solidFill>
              <a:prstDash val="dash"/>
            </a:ln>
          </p:spPr>
          <p:txBody>
            <a:bodyPr wrap="square" rtlCol="0">
              <a:spAutoFit/>
            </a:bodyPr>
            <a:lstStyle/>
            <a:p>
              <a:pPr marL="171450" indent="-171450">
                <a:buFont typeface="Wingdings" charset="2"/>
                <a:buChar char="q"/>
              </a:pPr>
              <a:r>
                <a:rPr lang="en-US" sz="1200" dirty="0" smtClean="0">
                  <a:latin typeface="Futura-Condensed-Normal" pitchFamily="2" charset="0"/>
                  <a:cs typeface="Futura Condensed"/>
                </a:rPr>
                <a:t>How do you add difficulty to your game? Creating different levels, using a timer, or keeping score are a few examples of things you could do.</a:t>
              </a:r>
            </a:p>
            <a:p>
              <a:pPr marL="171450" indent="-171450">
                <a:buFont typeface="Wingdings" charset="2"/>
                <a:buChar char="q"/>
              </a:pPr>
              <a:r>
                <a:rPr lang="en-US" sz="1200" dirty="0" smtClean="0">
                  <a:latin typeface="Futura-Condensed-Normal" pitchFamily="2" charset="0"/>
                  <a:cs typeface="Futura Condensed"/>
                </a:rPr>
                <a:t>Experiment with changing the look of your game by editing the backdrops!</a:t>
              </a:r>
            </a:p>
            <a:p>
              <a:pPr marL="171450" indent="-171450">
                <a:buFont typeface="Wingdings" charset="2"/>
                <a:buChar char="q"/>
              </a:pPr>
              <a:r>
                <a:rPr lang="en-US" sz="1200" dirty="0" smtClean="0">
                  <a:latin typeface="Futura-Condensed-Normal" pitchFamily="2" charset="0"/>
                  <a:cs typeface="Futura Condensed"/>
                </a:rPr>
                <a:t>Explore using different key presses to control your sprites!</a:t>
              </a:r>
              <a:endParaRPr lang="en-US" sz="1200" dirty="0">
                <a:latin typeface="Futura-Condensed-Normal" pitchFamily="2" charset="0"/>
                <a:cs typeface="Futura Condensed"/>
              </a:endParaRPr>
            </a:p>
          </p:txBody>
        </p:sp>
        <p:sp>
          <p:nvSpPr>
            <p:cNvPr id="105" name="TextBox 104"/>
            <p:cNvSpPr txBox="1"/>
            <p:nvPr/>
          </p:nvSpPr>
          <p:spPr>
            <a:xfrm>
              <a:off x="3992282" y="2830659"/>
              <a:ext cx="3307404" cy="385949"/>
            </a:xfrm>
            <a:prstGeom prst="rect">
              <a:avLst/>
            </a:prstGeom>
            <a:noFill/>
          </p:spPr>
          <p:txBody>
            <a:bodyPr wrap="square" rtlCol="0">
              <a:spAutoFit/>
            </a:bodyPr>
            <a:lstStyle/>
            <a:p>
              <a:r>
                <a:rPr lang="en-US" sz="1600" dirty="0" smtClean="0">
                  <a:latin typeface="Futura-Condensed-Normal" pitchFamily="2" charset="0"/>
                  <a:cs typeface="Futura Condensed"/>
                </a:rPr>
                <a:t>THINGS TO TRY</a:t>
              </a:r>
              <a:endParaRPr lang="en-US" sz="1600" dirty="0">
                <a:latin typeface="Futura-Condensed-Normal" pitchFamily="2" charset="0"/>
                <a:cs typeface="Futura Condensed"/>
              </a:endParaRPr>
            </a:p>
          </p:txBody>
        </p:sp>
        <p:cxnSp>
          <p:nvCxnSpPr>
            <p:cNvPr id="107" name="Straight Connector 106"/>
            <p:cNvCxnSpPr/>
            <p:nvPr/>
          </p:nvCxnSpPr>
          <p:spPr>
            <a:xfrm flipV="1">
              <a:off x="4089400" y="3169213"/>
              <a:ext cx="3210286" cy="294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5690527" y="8522432"/>
            <a:ext cx="1778000" cy="1354217"/>
          </a:xfrm>
          <a:prstGeom prst="rect">
            <a:avLst/>
          </a:prstGeom>
          <a:noFill/>
          <a:ln w="6350" cmpd="sng">
            <a:noFill/>
            <a:prstDash val="dash"/>
          </a:ln>
        </p:spPr>
        <p:txBody>
          <a:bodyPr wrap="square" lIns="91440" rIns="91440" rtlCol="0">
            <a:spAutoFit/>
          </a:bodyPr>
          <a:lstStyle/>
          <a:p>
            <a:pPr marL="171450" indent="-171450">
              <a:buFont typeface="Lucida Grande"/>
              <a:buChar char="+"/>
            </a:pPr>
            <a:r>
              <a:rPr lang="en-US" sz="1200" kern="1100" spc="-20" dirty="0" smtClean="0">
                <a:latin typeface="Futura-Condensed-Normal" pitchFamily="2" charset="0"/>
                <a:cs typeface="Futura Condensed"/>
              </a:rPr>
              <a:t>Add your project to the Games Studio: </a:t>
            </a:r>
            <a:r>
              <a:rPr lang="en-US" sz="1100" kern="1100" spc="-20" dirty="0">
                <a:solidFill>
                  <a:srgbClr val="000000"/>
                </a:solidFill>
                <a:latin typeface="Futura-Condensed-Normal" pitchFamily="2" charset="0"/>
                <a:cs typeface="Futura Condensed"/>
              </a:rPr>
              <a:t>http://</a:t>
            </a:r>
            <a:r>
              <a:rPr lang="en-US" sz="1100" kern="1100" spc="-20" dirty="0" err="1">
                <a:solidFill>
                  <a:srgbClr val="000000"/>
                </a:solidFill>
                <a:latin typeface="Futura-Condensed-Normal" pitchFamily="2" charset="0"/>
                <a:cs typeface="Futura Condensed"/>
              </a:rPr>
              <a:t>scratch.mit.edu</a:t>
            </a:r>
            <a:r>
              <a:rPr lang="en-US" sz="1100" kern="1100" spc="-20" dirty="0">
                <a:solidFill>
                  <a:srgbClr val="000000"/>
                </a:solidFill>
                <a:latin typeface="Futura-Condensed-Normal" pitchFamily="2" charset="0"/>
                <a:cs typeface="Futura Condensed"/>
              </a:rPr>
              <a:t>/studios/487504</a:t>
            </a:r>
            <a:endParaRPr lang="en-US" sz="1200" kern="1100" spc="-20" dirty="0" smtClean="0">
              <a:latin typeface="Futura-Condensed-Normal" pitchFamily="2" charset="0"/>
              <a:cs typeface="Futura Condensed"/>
            </a:endParaRPr>
          </a:p>
          <a:p>
            <a:pPr marL="171450" indent="-171450">
              <a:buFont typeface="Lucida Grande"/>
              <a:buChar char="+"/>
            </a:pPr>
            <a:r>
              <a:rPr lang="en-US" sz="1200" kern="1100" spc="-20" dirty="0" smtClean="0">
                <a:latin typeface="Futura-Condensed-Normal" pitchFamily="2" charset="0"/>
                <a:cs typeface="Futura Condensed"/>
              </a:rPr>
              <a:t>Swap games with a partner and walk each other through your creations.</a:t>
            </a:r>
          </a:p>
        </p:txBody>
      </p:sp>
      <p:pic>
        <p:nvPicPr>
          <p:cNvPr id="16" name="Picture 15" descr="Screen Shot 2014-06-10 at 11.08.41 AM.png"/>
          <p:cNvPicPr>
            <a:picLocks noChangeAspect="1"/>
          </p:cNvPicPr>
          <p:nvPr/>
        </p:nvPicPr>
        <p:blipFill>
          <a:blip r:embed="rId17">
            <a:extLst>
              <a:ext uri="{BEBA8EAE-BF5A-486C-A8C5-ECC9F3942E4B}">
                <a14:imgProps xmlns:a14="http://schemas.microsoft.com/office/drawing/2010/main" xmlns="">
                  <a14:imgLayer r:embed="rId18">
                    <a14:imgEffect>
                      <a14:backgroundRemoval t="680" b="100000" l="0" r="98788">
                        <a14:foregroundMark x1="49091" y1="91156" x2="49091" y2="91156"/>
                        <a14:foregroundMark x1="35455" y1="66667" x2="35455" y2="66667"/>
                      </a14:backgroundRemoval>
                    </a14:imgEffect>
                  </a14:imgLayer>
                </a14:imgProps>
              </a:ext>
              <a:ext uri="{28A0092B-C50C-407E-A947-70E740481C1C}">
                <a14:useLocalDpi xmlns:a14="http://schemas.microsoft.com/office/drawing/2010/main" xmlns="" val="0"/>
              </a:ext>
            </a:extLst>
          </a:blip>
          <a:stretch>
            <a:fillRect/>
          </a:stretch>
        </p:blipFill>
        <p:spPr>
          <a:xfrm>
            <a:off x="3516548" y="4960121"/>
            <a:ext cx="1302709" cy="1160595"/>
          </a:xfrm>
          <a:prstGeom prst="rect">
            <a:avLst/>
          </a:prstGeom>
        </p:spPr>
      </p:pic>
      <p:pic>
        <p:nvPicPr>
          <p:cNvPr id="19" name="Picture 18" descr="Screen Shot 2014-06-10 at 11.09.00 AM.png"/>
          <p:cNvPicPr>
            <a:picLocks noChangeAspect="1"/>
          </p:cNvPicPr>
          <p:nvPr/>
        </p:nvPicPr>
        <p:blipFill>
          <a:blip r:embed="rId19">
            <a:extLst>
              <a:ext uri="{BEBA8EAE-BF5A-486C-A8C5-ECC9F3942E4B}">
                <a14:imgProps xmlns:a14="http://schemas.microsoft.com/office/drawing/2010/main" xmlns="">
                  <a14:imgLayer r:embed="rId20">
                    <a14:imgEffect>
                      <a14:backgroundRemoval t="0" b="100000" l="0" r="99398"/>
                    </a14:imgEffect>
                  </a14:imgLayer>
                </a14:imgProps>
              </a:ext>
              <a:ext uri="{28A0092B-C50C-407E-A947-70E740481C1C}">
                <a14:useLocalDpi xmlns:a14="http://schemas.microsoft.com/office/drawing/2010/main" xmlns="" val="0"/>
              </a:ext>
            </a:extLst>
          </a:blip>
          <a:stretch>
            <a:fillRect/>
          </a:stretch>
        </p:blipFill>
        <p:spPr>
          <a:xfrm>
            <a:off x="3494928" y="6516995"/>
            <a:ext cx="1965904" cy="1207965"/>
          </a:xfrm>
          <a:prstGeom prst="rect">
            <a:avLst/>
          </a:prstGeom>
        </p:spPr>
      </p:pic>
      <p:grpSp>
        <p:nvGrpSpPr>
          <p:cNvPr id="41" name="Group 40"/>
          <p:cNvGrpSpPr/>
          <p:nvPr/>
        </p:nvGrpSpPr>
        <p:grpSpPr>
          <a:xfrm>
            <a:off x="5510115" y="3759931"/>
            <a:ext cx="2133863" cy="3987714"/>
            <a:chOff x="5510115" y="3759931"/>
            <a:chExt cx="2133863" cy="3987714"/>
          </a:xfrm>
        </p:grpSpPr>
        <p:grpSp>
          <p:nvGrpSpPr>
            <p:cNvPr id="29" name="Group 28"/>
            <p:cNvGrpSpPr/>
            <p:nvPr/>
          </p:nvGrpSpPr>
          <p:grpSpPr>
            <a:xfrm>
              <a:off x="5510115" y="3759931"/>
              <a:ext cx="1892990" cy="680990"/>
              <a:chOff x="5367883" y="4006152"/>
              <a:chExt cx="1892990" cy="680990"/>
            </a:xfrm>
          </p:grpSpPr>
          <p:pic>
            <p:nvPicPr>
              <p:cNvPr id="6" name="Picture 5" descr="Screen Shot 2014-06-10 at 11.07.54 AM.png"/>
              <p:cNvPicPr>
                <a:picLocks noChangeAspect="1"/>
              </p:cNvPicPr>
              <p:nvPr/>
            </p:nvPicPr>
            <p:blipFill>
              <a:blip r:embed="rId21">
                <a:extLst>
                  <a:ext uri="{BEBA8EAE-BF5A-486C-A8C5-ECC9F3942E4B}">
                    <a14:imgProps xmlns:a14="http://schemas.microsoft.com/office/drawing/2010/main" xmlns="">
                      <a14:imgLayer r:embed="rId22">
                        <a14:imgEffect>
                          <a14:backgroundRemoval t="2273" b="94697" l="1506" r="98494"/>
                        </a14:imgEffect>
                      </a14:imgLayer>
                    </a14:imgProps>
                  </a:ext>
                  <a:ext uri="{28A0092B-C50C-407E-A947-70E740481C1C}">
                    <a14:useLocalDpi xmlns:a14="http://schemas.microsoft.com/office/drawing/2010/main" xmlns="" val="0"/>
                  </a:ext>
                </a:extLst>
              </a:blip>
              <a:stretch>
                <a:fillRect/>
              </a:stretch>
            </p:blipFill>
            <p:spPr>
              <a:xfrm>
                <a:off x="5417442" y="4006152"/>
                <a:ext cx="1242112" cy="493851"/>
              </a:xfrm>
              <a:prstGeom prst="rect">
                <a:avLst/>
              </a:prstGeom>
            </p:spPr>
          </p:pic>
          <p:sp>
            <p:nvSpPr>
              <p:cNvPr id="117" name="TextBox 116"/>
              <p:cNvSpPr txBox="1"/>
              <p:nvPr/>
            </p:nvSpPr>
            <p:spPr>
              <a:xfrm>
                <a:off x="5367883" y="4440921"/>
                <a:ext cx="1892990" cy="246221"/>
              </a:xfrm>
              <a:prstGeom prst="rect">
                <a:avLst/>
              </a:prstGeom>
              <a:noFill/>
            </p:spPr>
            <p:txBody>
              <a:bodyPr wrap="square" rtlCol="0">
                <a:spAutoFit/>
              </a:bodyPr>
              <a:lstStyle/>
              <a:p>
                <a:r>
                  <a:rPr lang="en-US" sz="1000" dirty="0" smtClean="0">
                    <a:latin typeface="Futura-Condensed-Normal" pitchFamily="2" charset="0"/>
                    <a:cs typeface="Futura Condensed"/>
                  </a:rPr>
                  <a:t>Controls sprite movement</a:t>
                </a:r>
              </a:p>
            </p:txBody>
          </p:sp>
        </p:grpSp>
        <p:grpSp>
          <p:nvGrpSpPr>
            <p:cNvPr id="34" name="Group 33"/>
            <p:cNvGrpSpPr/>
            <p:nvPr/>
          </p:nvGrpSpPr>
          <p:grpSpPr>
            <a:xfrm>
              <a:off x="5510115" y="6373340"/>
              <a:ext cx="2133863" cy="1374305"/>
              <a:chOff x="5367883" y="6619561"/>
              <a:chExt cx="2133863" cy="1374305"/>
            </a:xfrm>
          </p:grpSpPr>
          <p:pic>
            <p:nvPicPr>
              <p:cNvPr id="15" name="Picture 14" descr="Screen Shot 2014-06-10 at 11.07.42 AM.png"/>
              <p:cNvPicPr>
                <a:picLocks noChangeAspect="1"/>
              </p:cNvPicPr>
              <p:nvPr/>
            </p:nvPicPr>
            <p:blipFill>
              <a:blip r:embed="rId23">
                <a:extLst>
                  <a:ext uri="{BEBA8EAE-BF5A-486C-A8C5-ECC9F3942E4B}">
                    <a14:imgProps xmlns:a14="http://schemas.microsoft.com/office/drawing/2010/main" xmlns="">
                      <a14:imgLayer r:embed="rId24">
                        <a14:imgEffect>
                          <a14:backgroundRemoval t="690" b="100000" l="0" r="100000"/>
                        </a14:imgEffect>
                      </a14:imgLayer>
                    </a14:imgProps>
                  </a:ext>
                  <a:ext uri="{28A0092B-C50C-407E-A947-70E740481C1C}">
                    <a14:useLocalDpi xmlns:a14="http://schemas.microsoft.com/office/drawing/2010/main" xmlns="" val="0"/>
                  </a:ext>
                </a:extLst>
              </a:blip>
              <a:stretch>
                <a:fillRect/>
              </a:stretch>
            </p:blipFill>
            <p:spPr>
              <a:xfrm>
                <a:off x="5423037" y="6619561"/>
                <a:ext cx="1661939" cy="1144804"/>
              </a:xfrm>
              <a:prstGeom prst="rect">
                <a:avLst/>
              </a:prstGeom>
            </p:spPr>
          </p:pic>
          <p:sp>
            <p:nvSpPr>
              <p:cNvPr id="119" name="TextBox 118"/>
              <p:cNvSpPr txBox="1"/>
              <p:nvPr/>
            </p:nvSpPr>
            <p:spPr>
              <a:xfrm>
                <a:off x="5367883" y="7747645"/>
                <a:ext cx="2133863" cy="246221"/>
              </a:xfrm>
              <a:prstGeom prst="rect">
                <a:avLst/>
              </a:prstGeom>
              <a:noFill/>
            </p:spPr>
            <p:txBody>
              <a:bodyPr wrap="square" rtlCol="0">
                <a:spAutoFit/>
              </a:bodyPr>
              <a:lstStyle/>
              <a:p>
                <a:r>
                  <a:rPr lang="en-US" sz="1000" dirty="0" smtClean="0">
                    <a:latin typeface="Futura-Condensed-Normal" pitchFamily="2" charset="0"/>
                    <a:cs typeface="Futura Condensed"/>
                  </a:rPr>
                  <a:t>Specifies when the game ends</a:t>
                </a:r>
              </a:p>
            </p:txBody>
          </p:sp>
        </p:grpSp>
        <p:grpSp>
          <p:nvGrpSpPr>
            <p:cNvPr id="33" name="Group 32"/>
            <p:cNvGrpSpPr/>
            <p:nvPr/>
          </p:nvGrpSpPr>
          <p:grpSpPr>
            <a:xfrm>
              <a:off x="5510115" y="4640597"/>
              <a:ext cx="2100644" cy="1533067"/>
              <a:chOff x="5367883" y="4778514"/>
              <a:chExt cx="2100644" cy="1533067"/>
            </a:xfrm>
          </p:grpSpPr>
          <p:pic>
            <p:nvPicPr>
              <p:cNvPr id="13" name="Picture 12" descr="Screen Shot 2014-06-10 at 11.07.29 AM.png"/>
              <p:cNvPicPr>
                <a:picLocks noChangeAspect="1"/>
              </p:cNvPicPr>
              <p:nvPr/>
            </p:nvPicPr>
            <p:blipFill>
              <a:blip r:embed="rId25">
                <a:extLst>
                  <a:ext uri="{BEBA8EAE-BF5A-486C-A8C5-ECC9F3942E4B}">
                    <a14:imgProps xmlns:a14="http://schemas.microsoft.com/office/drawing/2010/main" xmlns="">
                      <a14:imgLayer r:embed="rId26">
                        <a14:imgEffect>
                          <a14:backgroundRemoval t="0" b="100000" l="1158" r="98842">
                            <a14:foregroundMark x1="36293" y1="58551" x2="36293" y2="58551"/>
                            <a14:foregroundMark x1="33591" y1="53913" x2="33591" y2="53913"/>
                            <a14:foregroundMark x1="51737" y1="55942" x2="51737" y2="55942"/>
                            <a14:foregroundMark x1="65251" y1="92174" x2="65251" y2="92174"/>
                            <a14:foregroundMark x1="66023" y1="80870" x2="66023" y2="80870"/>
                            <a14:foregroundMark x1="44788" y1="81159" x2="44788" y2="81159"/>
                            <a14:foregroundMark x1="47490" y1="80870" x2="47490" y2="80870"/>
                            <a14:foregroundMark x1="38610" y1="81159" x2="38610" y2="81159"/>
                            <a14:foregroundMark x1="33591" y1="81159" x2="33591" y2="81159"/>
                            <a14:foregroundMark x1="44788" y1="83188" x2="44788" y2="83188"/>
                            <a14:foregroundMark x1="29344" y1="80580" x2="29344" y2="80580"/>
                            <a14:foregroundMark x1="23552" y1="67536" x2="23552" y2="67536"/>
                            <a14:foregroundMark x1="16602" y1="68116" x2="16602" y2="68116"/>
                            <a14:foregroundMark x1="25097" y1="68406" x2="25097" y2="68406"/>
                            <a14:foregroundMark x1="34363" y1="67826" x2="34363" y2="67826"/>
                            <a14:foregroundMark x1="39382" y1="54493" x2="39382" y2="54493"/>
                            <a14:foregroundMark x1="14672" y1="55942" x2="14672" y2="55942"/>
                            <a14:foregroundMark x1="18919" y1="43188" x2="18919" y2="43188"/>
                            <a14:foregroundMark x1="14672" y1="29855" x2="14672" y2="29855"/>
                            <a14:foregroundMark x1="19305" y1="31014" x2="19305" y2="31014"/>
                            <a14:foregroundMark x1="29344" y1="16232" x2="29344" y2="16232"/>
                            <a14:foregroundMark x1="15444" y1="15942" x2="15444" y2="15942"/>
                            <a14:foregroundMark x1="74517" y1="15362" x2="74517" y2="15362"/>
                            <a14:foregroundMark x1="83784" y1="15652" x2="83784" y2="15652"/>
                            <a14:foregroundMark x1="77992" y1="31014" x2="77992" y2="31014"/>
                            <a14:foregroundMark x1="73745" y1="28406" x2="73745" y2="28406"/>
                            <a14:foregroundMark x1="80309" y1="29855" x2="80309" y2="29855"/>
                            <a14:foregroundMark x1="64479" y1="31014" x2="64479" y2="31014"/>
                            <a14:foregroundMark x1="55985" y1="28406" x2="55985" y2="28406"/>
                            <a14:foregroundMark x1="54440" y1="32464" x2="54440" y2="32464"/>
                            <a14:foregroundMark x1="32046" y1="29565" x2="32046" y2="29565"/>
                            <a14:foregroundMark x1="53282" y1="44058" x2="53282" y2="44058"/>
                            <a14:foregroundMark x1="82239" y1="42899" x2="82239" y2="42899"/>
                            <a14:foregroundMark x1="72587" y1="43478" x2="72587" y2="43478"/>
                            <a14:foregroundMark x1="59846" y1="44638" x2="59846" y2="44638"/>
                            <a14:foregroundMark x1="62548" y1="40870" x2="62548" y2="40870"/>
                            <a14:foregroundMark x1="79923" y1="82029" x2="79923" y2="82029"/>
                            <a14:foregroundMark x1="86486" y1="79710" x2="86486" y2="79710"/>
                            <a14:foregroundMark x1="89961" y1="80870" x2="89961" y2="80870"/>
                            <a14:foregroundMark x1="19691" y1="13333" x2="19691" y2="13333"/>
                            <a14:foregroundMark x1="85714" y1="13333" x2="85714" y2="13333"/>
                            <a14:foregroundMark x1="50193" y1="28406" x2="50193" y2="28406"/>
                            <a14:foregroundMark x1="52896" y1="29565" x2="52896" y2="29565"/>
                            <a14:foregroundMark x1="69498" y1="43188" x2="69498" y2="43188"/>
                            <a14:foregroundMark x1="69498" y1="45217" x2="69498" y2="45217"/>
                            <a14:foregroundMark x1="82239" y1="77971" x2="82239" y2="77971"/>
                            <a14:foregroundMark x1="20077" y1="28696" x2="20077" y2="28696"/>
                          </a14:backgroundRemoval>
                        </a14:imgEffect>
                      </a14:imgLayer>
                    </a14:imgProps>
                  </a:ext>
                  <a:ext uri="{28A0092B-C50C-407E-A947-70E740481C1C}">
                    <a14:useLocalDpi xmlns:a14="http://schemas.microsoft.com/office/drawing/2010/main" xmlns="" val="0"/>
                  </a:ext>
                </a:extLst>
              </a:blip>
              <a:stretch>
                <a:fillRect/>
              </a:stretch>
            </p:blipFill>
            <p:spPr>
              <a:xfrm>
                <a:off x="5390258" y="4778514"/>
                <a:ext cx="1022428" cy="1361922"/>
              </a:xfrm>
              <a:prstGeom prst="rect">
                <a:avLst/>
              </a:prstGeom>
            </p:spPr>
          </p:pic>
          <p:sp>
            <p:nvSpPr>
              <p:cNvPr id="120" name="TextBox 119"/>
              <p:cNvSpPr txBox="1"/>
              <p:nvPr/>
            </p:nvSpPr>
            <p:spPr>
              <a:xfrm>
                <a:off x="5367883" y="6065360"/>
                <a:ext cx="2100644" cy="246221"/>
              </a:xfrm>
              <a:prstGeom prst="rect">
                <a:avLst/>
              </a:prstGeom>
              <a:noFill/>
            </p:spPr>
            <p:txBody>
              <a:bodyPr wrap="square" rtlCol="0">
                <a:spAutoFit/>
              </a:bodyPr>
              <a:lstStyle/>
              <a:p>
                <a:r>
                  <a:rPr lang="en-US" sz="1000" dirty="0" smtClean="0">
                    <a:latin typeface="Futura-Condensed-Normal" pitchFamily="2" charset="0"/>
                    <a:cs typeface="Futura Condensed"/>
                  </a:rPr>
                  <a:t>Causes sprite to constantly fall downward </a:t>
                </a:r>
              </a:p>
            </p:txBody>
          </p:sp>
        </p:grpSp>
      </p:grpSp>
      <p:cxnSp>
        <p:nvCxnSpPr>
          <p:cNvPr id="143" name="Straight Arrow Connector 142"/>
          <p:cNvCxnSpPr/>
          <p:nvPr/>
        </p:nvCxnSpPr>
        <p:spPr>
          <a:xfrm>
            <a:off x="2706348" y="5380435"/>
            <a:ext cx="691358" cy="0"/>
          </a:xfrm>
          <a:prstGeom prst="straightConnector1">
            <a:avLst/>
          </a:prstGeom>
          <a:ln w="12700" cmpd="sng">
            <a:solidFill>
              <a:schemeClr val="tx1"/>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3449366" y="6062869"/>
            <a:ext cx="2110308" cy="400110"/>
          </a:xfrm>
          <a:prstGeom prst="rect">
            <a:avLst/>
          </a:prstGeom>
          <a:noFill/>
        </p:spPr>
        <p:txBody>
          <a:bodyPr wrap="square" rtlCol="0">
            <a:spAutoFit/>
          </a:bodyPr>
          <a:lstStyle/>
          <a:p>
            <a:r>
              <a:rPr lang="en-US" sz="1000" dirty="0" smtClean="0">
                <a:latin typeface="Futura-Condensed-Normal" pitchFamily="2" charset="0"/>
                <a:cs typeface="Futura Condensed"/>
              </a:rPr>
              <a:t>This creates clones, which are used in the script below to make the bars scroll across the screen:</a:t>
            </a:r>
          </a:p>
        </p:txBody>
      </p:sp>
      <p:grpSp>
        <p:nvGrpSpPr>
          <p:cNvPr id="64" name="Group 63"/>
          <p:cNvGrpSpPr/>
          <p:nvPr/>
        </p:nvGrpSpPr>
        <p:grpSpPr>
          <a:xfrm>
            <a:off x="2571138" y="443435"/>
            <a:ext cx="651202" cy="1336089"/>
            <a:chOff x="2571138" y="443435"/>
            <a:chExt cx="651202" cy="1336089"/>
          </a:xfrm>
        </p:grpSpPr>
        <p:grpSp>
          <p:nvGrpSpPr>
            <p:cNvPr id="65" name="Group 64"/>
            <p:cNvGrpSpPr/>
            <p:nvPr/>
          </p:nvGrpSpPr>
          <p:grpSpPr>
            <a:xfrm>
              <a:off x="2571138" y="443435"/>
              <a:ext cx="651202" cy="1336089"/>
              <a:chOff x="2169548" y="4643960"/>
              <a:chExt cx="393589" cy="656327"/>
            </a:xfrm>
          </p:grpSpPr>
          <p:cxnSp>
            <p:nvCxnSpPr>
              <p:cNvPr id="69" name="Straight Arrow Connector 68"/>
              <p:cNvCxnSpPr/>
              <p:nvPr/>
            </p:nvCxnSpPr>
            <p:spPr>
              <a:xfrm>
                <a:off x="2169548" y="4646880"/>
                <a:ext cx="393588" cy="0"/>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563136" y="4643960"/>
                <a:ext cx="1" cy="656327"/>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6" name="Straight Arrow Connector 65"/>
            <p:cNvCxnSpPr/>
            <p:nvPr/>
          </p:nvCxnSpPr>
          <p:spPr>
            <a:xfrm>
              <a:off x="2576323" y="444075"/>
              <a:ext cx="0" cy="311774"/>
            </a:xfrm>
            <a:prstGeom prst="straightConnector1">
              <a:avLst/>
            </a:prstGeom>
            <a:ln w="12700" cmpd="sng">
              <a:solidFill>
                <a:schemeClr val="tx1"/>
              </a:solidFill>
              <a:prstDash val="dash"/>
              <a:headEnd type="none"/>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2782512" y="1766295"/>
              <a:ext cx="439828" cy="0"/>
            </a:xfrm>
            <a:prstGeom prst="straightConnector1">
              <a:avLst/>
            </a:prstGeom>
            <a:ln w="12700" cmpd="sng">
              <a:solidFill>
                <a:schemeClr val="tx1"/>
              </a:solidFill>
              <a:prstDash val="dash"/>
              <a:headEnd type="triangle"/>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1" y="7871074"/>
            <a:ext cx="7772400" cy="532604"/>
            <a:chOff x="-1" y="7871074"/>
            <a:chExt cx="7772400" cy="532604"/>
          </a:xfrm>
        </p:grpSpPr>
        <p:sp>
          <p:nvSpPr>
            <p:cNvPr id="72" name="Rectangle 71"/>
            <p:cNvSpPr/>
            <p:nvPr/>
          </p:nvSpPr>
          <p:spPr>
            <a:xfrm>
              <a:off x="0" y="7871074"/>
              <a:ext cx="7772399" cy="410457"/>
            </a:xfrm>
            <a:prstGeom prst="rect">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3" name="Diamond 72"/>
            <p:cNvSpPr/>
            <p:nvPr/>
          </p:nvSpPr>
          <p:spPr>
            <a:xfrm>
              <a:off x="2499857" y="8077594"/>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4" name="Diamond 73"/>
            <p:cNvSpPr/>
            <p:nvPr/>
          </p:nvSpPr>
          <p:spPr>
            <a:xfrm>
              <a:off x="6386056" y="8066025"/>
              <a:ext cx="381000" cy="326084"/>
            </a:xfrm>
            <a:prstGeom prst="diamond">
              <a:avLst/>
            </a:prstGeom>
            <a:solidFill>
              <a:srgbClr val="50AB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utura-Condensed-Normal" pitchFamily="2" charset="0"/>
              </a:endParaRPr>
            </a:p>
          </p:txBody>
        </p:sp>
        <p:sp>
          <p:nvSpPr>
            <p:cNvPr id="75" name="TextBox 74"/>
            <p:cNvSpPr txBox="1"/>
            <p:nvPr/>
          </p:nvSpPr>
          <p:spPr>
            <a:xfrm>
              <a:off x="-1" y="7879206"/>
              <a:ext cx="5486405"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BLOCKS TO PLAY WITH</a:t>
              </a:r>
              <a:endParaRPr lang="en-US" dirty="0">
                <a:solidFill>
                  <a:schemeClr val="bg1"/>
                </a:solidFill>
                <a:latin typeface="Futura-Condensed-Normal" pitchFamily="2" charset="0"/>
                <a:cs typeface="Futura Condensed"/>
              </a:endParaRPr>
            </a:p>
          </p:txBody>
        </p:sp>
        <p:sp>
          <p:nvSpPr>
            <p:cNvPr id="76" name="TextBox 75"/>
            <p:cNvSpPr txBox="1"/>
            <p:nvPr/>
          </p:nvSpPr>
          <p:spPr>
            <a:xfrm>
              <a:off x="5486405" y="7884634"/>
              <a:ext cx="2285994" cy="369332"/>
            </a:xfrm>
            <a:prstGeom prst="rect">
              <a:avLst/>
            </a:prstGeom>
            <a:noFill/>
          </p:spPr>
          <p:txBody>
            <a:bodyPr wrap="square" rtlCol="0">
              <a:spAutoFit/>
            </a:bodyPr>
            <a:lstStyle/>
            <a:p>
              <a:pPr algn="ctr"/>
              <a:r>
                <a:rPr lang="en-US" dirty="0" smtClean="0">
                  <a:solidFill>
                    <a:schemeClr val="bg1"/>
                  </a:solidFill>
                  <a:latin typeface="Futura-Condensed-Normal" pitchFamily="2" charset="0"/>
                  <a:cs typeface="Futura Condensed"/>
                </a:rPr>
                <a:t>FINISHED?</a:t>
              </a:r>
              <a:endParaRPr lang="en-US" dirty="0">
                <a:solidFill>
                  <a:schemeClr val="bg1"/>
                </a:solidFill>
                <a:latin typeface="Futura-Condensed-Normal" pitchFamily="2" charset="0"/>
                <a:cs typeface="Futura Condensed"/>
              </a:endParaRPr>
            </a:p>
          </p:txBody>
        </p:sp>
      </p:grpSp>
    </p:spTree>
    <p:extLst>
      <p:ext uri="{BB962C8B-B14F-4D97-AF65-F5344CB8AC3E}">
        <p14:creationId xmlns:p14="http://schemas.microsoft.com/office/powerpoint/2010/main" xmlns="" val="3685883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16802</TotalTime>
  <Words>4740</Words>
  <Application>Microsoft Office PowerPoint</Application>
  <PresentationFormat>사용자 지정</PresentationFormat>
  <Paragraphs>514</Paragraphs>
  <Slides>18</Slides>
  <Notes>16</Notes>
  <HiddenSlides>0</HiddenSlides>
  <MMClips>0</MMClips>
  <ScaleCrop>false</ScaleCrop>
  <HeadingPairs>
    <vt:vector size="4" baseType="variant">
      <vt:variant>
        <vt:lpstr>테마</vt:lpstr>
      </vt:variant>
      <vt:variant>
        <vt:i4>1</vt:i4>
      </vt:variant>
      <vt:variant>
        <vt:lpstr>슬라이드 제목</vt:lpstr>
      </vt:variant>
      <vt:variant>
        <vt:i4>18</vt:i4>
      </vt:variant>
    </vt:vector>
  </HeadingPairs>
  <TitlesOfParts>
    <vt:vector size="19"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Christan Balch</dc:creator>
  <cp:lastModifiedBy>박윤수</cp:lastModifiedBy>
  <cp:revision>749</cp:revision>
  <dcterms:created xsi:type="dcterms:W3CDTF">2014-05-19T18:30:44Z</dcterms:created>
  <dcterms:modified xsi:type="dcterms:W3CDTF">2014-09-13T07:10:32Z</dcterms:modified>
</cp:coreProperties>
</file>